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65" r:id="rId4"/>
    <p:sldId id="258" r:id="rId5"/>
    <p:sldId id="259" r:id="rId6"/>
    <p:sldId id="260" r:id="rId7"/>
    <p:sldId id="261" r:id="rId8"/>
    <p:sldId id="262" r:id="rId9"/>
    <p:sldId id="264" r:id="rId10"/>
    <p:sldId id="257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s odříznutým a zakulaceným jedním roh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úhlý trojúhe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10" name="Volný tvar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lný tvar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lný tvar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lný tvar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gemklip.com/wp-content/uploads/2014/04/design_and_development.jpg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z4xZmBpXIzQ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z4xZmBpXIzQ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 descr="Engineering tools on technical drawi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4972"/>
            <a:ext cx="9144000" cy="6892972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9" y="5877273"/>
            <a:ext cx="3779912" cy="98072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délník 5"/>
          <p:cNvSpPr/>
          <p:nvPr/>
        </p:nvSpPr>
        <p:spPr>
          <a:xfrm>
            <a:off x="2936011" y="2967335"/>
            <a:ext cx="32719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cs-CZ" sz="5400" b="1" cap="none" spc="0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Drawings</a:t>
            </a:r>
            <a:endParaRPr lang="cs-CZ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3319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10/5 </a:t>
            </a:r>
            <a:r>
              <a:rPr lang="cs-CZ" dirty="0" err="1" smtClean="0"/>
              <a:t>Work</a:t>
            </a:r>
            <a:r>
              <a:rPr lang="cs-CZ" dirty="0" smtClean="0"/>
              <a:t> </a:t>
            </a:r>
            <a:r>
              <a:rPr lang="cs-CZ" dirty="0" err="1" smtClean="0"/>
              <a:t>out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dictionary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Work out a dictionary for each bold expression in this unit.</a:t>
            </a:r>
          </a:p>
          <a:p>
            <a:r>
              <a:rPr lang="en-GB" dirty="0" smtClean="0"/>
              <a:t>Put it into alphabetical order</a:t>
            </a:r>
          </a:p>
          <a:p>
            <a:r>
              <a:rPr lang="en-GB" dirty="0" smtClean="0"/>
              <a:t>Find phonetic transcription</a:t>
            </a:r>
          </a:p>
          <a:p>
            <a:r>
              <a:rPr lang="en-GB" smtClean="0"/>
              <a:t>Write it into your text book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710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10/1 </a:t>
            </a:r>
            <a:r>
              <a:rPr lang="cs-CZ" dirty="0" err="1" smtClean="0"/>
              <a:t>The</a:t>
            </a:r>
            <a:r>
              <a:rPr lang="cs-CZ" dirty="0" smtClean="0"/>
              <a:t> video </a:t>
            </a:r>
            <a:r>
              <a:rPr lang="cs-CZ" dirty="0" err="1" smtClean="0"/>
              <a:t>task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cs-CZ" u="sng" dirty="0" smtClean="0">
              <a:hlinkClick r:id="rId2"/>
            </a:endParaRPr>
          </a:p>
          <a:p>
            <a:pPr>
              <a:buNone/>
            </a:pPr>
            <a:r>
              <a:rPr lang="en-GB" u="sng" dirty="0" smtClean="0">
                <a:hlinkClick r:id="rId2"/>
              </a:rPr>
              <a:t>https</a:t>
            </a:r>
            <a:r>
              <a:rPr lang="en-GB" u="sng" dirty="0">
                <a:hlinkClick r:id="rId2"/>
              </a:rPr>
              <a:t>://www.youtube.com/watch?v=z4xZmBpXIzQ</a:t>
            </a:r>
            <a:endParaRPr lang="cs-CZ" dirty="0"/>
          </a:p>
          <a:p>
            <a:pPr>
              <a:buNone/>
            </a:pPr>
            <a:endParaRPr lang="cs-CZ" dirty="0" smtClean="0"/>
          </a:p>
          <a:p>
            <a:pPr lvl="0"/>
            <a:r>
              <a:rPr lang="en-GB" dirty="0" smtClean="0"/>
              <a:t>What is engineering drawing?</a:t>
            </a:r>
            <a:endParaRPr lang="cs-CZ" dirty="0" smtClean="0"/>
          </a:p>
          <a:p>
            <a:pPr lvl="0"/>
            <a:r>
              <a:rPr lang="en-GB" dirty="0" smtClean="0"/>
              <a:t>Name some drawing instruments.</a:t>
            </a:r>
            <a:endParaRPr lang="cs-CZ" dirty="0" smtClean="0"/>
          </a:p>
          <a:p>
            <a:pPr lvl="0"/>
            <a:r>
              <a:rPr lang="en-GB" dirty="0" smtClean="0"/>
              <a:t>What are their uses?</a:t>
            </a:r>
            <a:endParaRPr lang="cs-CZ" dirty="0" smtClean="0"/>
          </a:p>
          <a:p>
            <a:pPr lvl="0"/>
            <a:r>
              <a:rPr lang="en-GB" dirty="0" smtClean="0"/>
              <a:t>Name and draw some lines.</a:t>
            </a: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err="1" smtClean="0">
                <a:solidFill>
                  <a:schemeClr val="tx2"/>
                </a:solidFill>
              </a:rPr>
              <a:t>Students</a:t>
            </a:r>
            <a:r>
              <a:rPr lang="cs-CZ" dirty="0" smtClean="0">
                <a:solidFill>
                  <a:schemeClr val="tx2"/>
                </a:solidFill>
              </a:rPr>
              <a:t> </a:t>
            </a:r>
            <a:r>
              <a:rPr lang="cs-CZ" dirty="0" err="1" smtClean="0">
                <a:solidFill>
                  <a:schemeClr val="tx2"/>
                </a:solidFill>
              </a:rPr>
              <a:t>own</a:t>
            </a:r>
            <a:r>
              <a:rPr lang="cs-CZ" dirty="0" smtClean="0">
                <a:solidFill>
                  <a:schemeClr val="tx2"/>
                </a:solidFill>
              </a:rPr>
              <a:t> </a:t>
            </a:r>
            <a:r>
              <a:rPr lang="cs-CZ" dirty="0" err="1" smtClean="0">
                <a:solidFill>
                  <a:schemeClr val="tx2"/>
                </a:solidFill>
              </a:rPr>
              <a:t>answers</a:t>
            </a:r>
            <a:r>
              <a:rPr lang="cs-CZ" dirty="0" smtClean="0">
                <a:solidFill>
                  <a:schemeClr val="tx2"/>
                </a:solidFill>
              </a:rPr>
              <a:t>.</a:t>
            </a:r>
            <a:endParaRPr lang="cs-CZ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en-GB" dirty="0" smtClean="0"/>
              <a:t> 10/2 Read and listen to the text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u="sng" dirty="0" smtClean="0">
              <a:hlinkClick r:id="rId2"/>
            </a:endParaRPr>
          </a:p>
          <a:p>
            <a:r>
              <a:rPr lang="cs-CZ" dirty="0" err="1" smtClean="0"/>
              <a:t>Watch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lines </a:t>
            </a:r>
            <a:r>
              <a:rPr lang="cs-CZ" dirty="0" err="1" smtClean="0"/>
              <a:t>above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Types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lines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060848"/>
            <a:ext cx="8147248" cy="4263752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5" name="Picture 2" descr="TechnicalDrawingLin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916832"/>
            <a:ext cx="6951960" cy="4711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dirty="0" smtClean="0"/>
              <a:t>10/3 C</a:t>
            </a:r>
            <a:r>
              <a:rPr lang="en-GB" sz="3200" dirty="0" err="1" smtClean="0"/>
              <a:t>hoose</a:t>
            </a:r>
            <a:r>
              <a:rPr lang="en-GB" sz="3200" dirty="0" smtClean="0"/>
              <a:t> the correct term from the chart above  and match it with one of the definitions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GB" b="1" i="1" dirty="0" smtClean="0"/>
              <a:t>Extension lines*</a:t>
            </a:r>
            <a:r>
              <a:rPr lang="cs-CZ" b="1" i="1" dirty="0" smtClean="0"/>
              <a:t> </a:t>
            </a:r>
            <a:r>
              <a:rPr lang="en-GB" b="1" i="1" dirty="0" smtClean="0"/>
              <a:t>Dimension lines*</a:t>
            </a:r>
            <a:r>
              <a:rPr lang="cs-CZ" b="1" i="1" dirty="0" smtClean="0"/>
              <a:t> </a:t>
            </a:r>
            <a:r>
              <a:rPr lang="en-GB" b="1" i="1" dirty="0" smtClean="0"/>
              <a:t>Continuous Thick Line*</a:t>
            </a:r>
            <a:r>
              <a:rPr lang="cs-CZ" b="1" i="1" dirty="0" smtClean="0"/>
              <a:t> </a:t>
            </a:r>
            <a:r>
              <a:rPr lang="en-GB" b="1" i="1" dirty="0" smtClean="0"/>
              <a:t>Continuous Thin line*</a:t>
            </a:r>
            <a:r>
              <a:rPr lang="cs-CZ" b="1" i="1" dirty="0" smtClean="0"/>
              <a:t> </a:t>
            </a:r>
            <a:r>
              <a:rPr lang="en-GB" b="1" i="1" dirty="0" smtClean="0"/>
              <a:t>Dashed Thin Lines*</a:t>
            </a:r>
            <a:r>
              <a:rPr lang="cs-CZ" b="1" i="1" dirty="0" smtClean="0"/>
              <a:t> </a:t>
            </a:r>
            <a:r>
              <a:rPr lang="en-GB" b="1" i="1" dirty="0" smtClean="0"/>
              <a:t>Dashed Thick Lines with Dots*</a:t>
            </a:r>
            <a:r>
              <a:rPr lang="cs-CZ" b="1" i="1" dirty="0" smtClean="0"/>
              <a:t> </a:t>
            </a:r>
            <a:r>
              <a:rPr lang="en-GB" b="1" i="1" dirty="0" smtClean="0"/>
              <a:t>Dashed Thin Lines with Dots*</a:t>
            </a:r>
            <a:r>
              <a:rPr lang="cs-CZ" b="1" i="1" dirty="0" smtClean="0"/>
              <a:t> </a:t>
            </a:r>
            <a:r>
              <a:rPr lang="en-GB" b="1" i="1" dirty="0" smtClean="0"/>
              <a:t>Chain Thin with Thick </a:t>
            </a:r>
            <a:r>
              <a:rPr lang="en-GB" b="1" i="1" dirty="0" smtClean="0"/>
              <a:t>Ends*</a:t>
            </a:r>
            <a:r>
              <a:rPr lang="cs-CZ" b="1" i="1" dirty="0" smtClean="0"/>
              <a:t> </a:t>
            </a:r>
            <a:r>
              <a:rPr lang="en-GB" b="1" i="1" dirty="0" smtClean="0"/>
              <a:t>Continuous </a:t>
            </a:r>
            <a:r>
              <a:rPr lang="en-GB" b="1" i="1" dirty="0" smtClean="0"/>
              <a:t>Thin Zigzag Line*</a:t>
            </a:r>
            <a:r>
              <a:rPr lang="cs-CZ" b="1" i="1" dirty="0" smtClean="0"/>
              <a:t> </a:t>
            </a:r>
            <a:r>
              <a:rPr lang="en-GB" b="1" i="1" dirty="0" smtClean="0"/>
              <a:t>Free Hand Line</a:t>
            </a:r>
            <a:r>
              <a:rPr lang="en-GB" b="1" i="1" dirty="0"/>
              <a:t>*</a:t>
            </a:r>
            <a:endParaRPr lang="cs-CZ" b="1" i="1" dirty="0" smtClean="0"/>
          </a:p>
          <a:p>
            <a:pPr>
              <a:buNone/>
            </a:pPr>
            <a:endParaRPr lang="cs-CZ" sz="3300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sz="3300" dirty="0" smtClean="0"/>
              <a:t>are parallel lines that extend out from two points on the </a:t>
            </a:r>
            <a:r>
              <a:rPr lang="en-GB" sz="3300" dirty="0" smtClean="0"/>
              <a:t>drawing </a:t>
            </a:r>
            <a:r>
              <a:rPr lang="cs-CZ" sz="3300" dirty="0" smtClean="0"/>
              <a:t>…</a:t>
            </a:r>
          </a:p>
          <a:p>
            <a:pPr marL="514350" lvl="0" indent="-514350">
              <a:buFont typeface="+mj-lt"/>
              <a:buAutoNum type="alphaLcParenR"/>
            </a:pPr>
            <a:r>
              <a:rPr lang="en-GB" sz="3300" dirty="0" smtClean="0"/>
              <a:t>are drawn with an arrow on either end between two extension </a:t>
            </a:r>
            <a:r>
              <a:rPr lang="en-GB" sz="3300" dirty="0" smtClean="0"/>
              <a:t>lines</a:t>
            </a:r>
            <a:r>
              <a:rPr lang="cs-CZ" sz="3300" dirty="0" smtClean="0"/>
              <a:t> …</a:t>
            </a:r>
            <a:endParaRPr lang="cs-CZ" sz="3300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sz="3300" dirty="0" smtClean="0"/>
              <a:t>Surroundings </a:t>
            </a:r>
            <a:r>
              <a:rPr lang="en-GB" sz="3300" dirty="0" smtClean="0"/>
              <a:t>and sides of the matters ( Outlines of the Edges), End of </a:t>
            </a:r>
            <a:r>
              <a:rPr lang="cs-CZ" sz="3300" dirty="0" smtClean="0"/>
              <a:t>…</a:t>
            </a:r>
          </a:p>
          <a:p>
            <a:pPr marL="514350" lvl="0" indent="-514350">
              <a:buFont typeface="+mj-lt"/>
              <a:buAutoNum type="alphaLcParenR"/>
            </a:pPr>
            <a:r>
              <a:rPr lang="en-GB" sz="3300" dirty="0" smtClean="0"/>
              <a:t>Measure lines, Backside section lines, Implied axis lines, to </a:t>
            </a:r>
            <a:r>
              <a:rPr lang="en-GB" sz="3300" dirty="0" smtClean="0"/>
              <a:t>state</a:t>
            </a:r>
            <a:r>
              <a:rPr lang="cs-CZ" sz="3300" dirty="0" smtClean="0"/>
              <a:t> …</a:t>
            </a:r>
            <a:endParaRPr lang="cs-CZ" sz="3300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sz="3300" dirty="0" smtClean="0"/>
              <a:t>Invisible/Hidden </a:t>
            </a:r>
            <a:r>
              <a:rPr lang="en-GB" sz="3300" dirty="0" smtClean="0"/>
              <a:t>Lines represents an invisible edges on the on an </a:t>
            </a:r>
            <a:r>
              <a:rPr lang="en-GB" sz="3300" dirty="0" smtClean="0"/>
              <a:t>objects</a:t>
            </a:r>
            <a:endParaRPr lang="cs-CZ" sz="3300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sz="3300" dirty="0" smtClean="0"/>
              <a:t>To </a:t>
            </a:r>
            <a:r>
              <a:rPr lang="en-GB" sz="3300" dirty="0" smtClean="0"/>
              <a:t>state the special places/surfaces which will processed additionally like to coat, to</a:t>
            </a:r>
            <a:endParaRPr lang="cs-CZ" sz="3300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sz="3300" dirty="0" smtClean="0"/>
              <a:t>Axis </a:t>
            </a:r>
            <a:r>
              <a:rPr lang="en-GB" sz="3300" dirty="0" smtClean="0"/>
              <a:t>lines of symmetrical drawings, In front of section </a:t>
            </a:r>
            <a:r>
              <a:rPr lang="en-GB" sz="3300" dirty="0" smtClean="0"/>
              <a:t>plans</a:t>
            </a:r>
            <a:endParaRPr lang="cs-CZ" sz="3300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sz="3300" dirty="0" smtClean="0"/>
              <a:t>Cutting Plan, </a:t>
            </a:r>
            <a:r>
              <a:rPr lang="en-GB" sz="3300" dirty="0" smtClean="0"/>
              <a:t>To draw the trace at section </a:t>
            </a:r>
            <a:r>
              <a:rPr lang="en-GB" sz="3300" dirty="0" smtClean="0"/>
              <a:t>plan</a:t>
            </a:r>
            <a:r>
              <a:rPr lang="cs-CZ" sz="3300" dirty="0" smtClean="0"/>
              <a:t>s</a:t>
            </a:r>
            <a:endParaRPr lang="cs-CZ" sz="3300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sz="3300" dirty="0" smtClean="0"/>
              <a:t>It </a:t>
            </a:r>
            <a:r>
              <a:rPr lang="en-GB" sz="3300" dirty="0" smtClean="0"/>
              <a:t>is used when free hand lines are drawn by tools</a:t>
            </a:r>
            <a:endParaRPr lang="cs-CZ" sz="3300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sz="3300" dirty="0" smtClean="0"/>
              <a:t>Limits </a:t>
            </a:r>
            <a:r>
              <a:rPr lang="en-GB" sz="3300" dirty="0" smtClean="0"/>
              <a:t>of partial and interrupted views and sections</a:t>
            </a:r>
            <a:endParaRPr lang="cs-CZ" sz="3300" dirty="0" smtClean="0"/>
          </a:p>
          <a:p>
            <a:endParaRPr lang="cs-CZ" sz="2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Answers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buFont typeface="+mj-lt"/>
              <a:buAutoNum type="alphaLcParenR"/>
            </a:pP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Extension lines 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are parallel lines that extend out from two points on the drawing. </a:t>
            </a:r>
            <a:endParaRPr lang="cs-CZ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lphaLcParenR"/>
            </a:pP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Dimension lines 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are drawn with an arrow on either end between two extension</a:t>
            </a:r>
            <a:endParaRPr lang="cs-CZ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Font typeface="+mj-lt"/>
              <a:buAutoNum type="alphaLcParenR"/>
            </a:pP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Continuous Thick Line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: Surroundings and sides of the matters ( Outlines of the,</a:t>
            </a:r>
            <a:endParaRPr lang="cs-CZ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Font typeface="+mj-lt"/>
              <a:buAutoNum type="alphaLcParenR"/>
            </a:pP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Continuous Thin line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: Measure lines, Backside section lines, Implied axis lines, </a:t>
            </a:r>
            <a:endParaRPr lang="cs-CZ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Font typeface="+mj-lt"/>
              <a:buAutoNum type="alphaLcParenR"/>
            </a:pP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Dashed Thin Lines: 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Invisible/Hidden Lines represents an invisible edges on the</a:t>
            </a:r>
            <a:endParaRPr lang="cs-CZ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Font typeface="+mj-lt"/>
              <a:buAutoNum type="alphaLcParenR"/>
            </a:pP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Dashed Thick Lines with Dots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: To state the special places/surfaces which will</a:t>
            </a:r>
            <a:endParaRPr lang="cs-CZ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Font typeface="+mj-lt"/>
              <a:buAutoNum type="alphaLcParenR"/>
            </a:pP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Dashed Thin Lines with Dot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s: Axis lines of symmetrical drawings, In front of</a:t>
            </a:r>
            <a:endParaRPr lang="cs-CZ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Font typeface="+mj-lt"/>
              <a:buAutoNum type="alphaLcParenR"/>
            </a:pP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Chain Thin with Thick Ends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: Cutting Plane, To draw the trace at section planes,</a:t>
            </a:r>
            <a:endParaRPr lang="cs-CZ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Font typeface="+mj-lt"/>
              <a:buAutoNum type="alphaLcParenR"/>
            </a:pP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Continuous Thin Zigzag Line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: It is used when free hand lines are drawn by tools</a:t>
            </a:r>
            <a:endParaRPr lang="cs-CZ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Font typeface="+mj-lt"/>
              <a:buAutoNum type="alphaLcParenR"/>
            </a:pP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Free Hand Line: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Limits of partial and interrupted views and sections</a:t>
            </a:r>
            <a:endParaRPr lang="cs-CZ" sz="1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Explain</a:t>
            </a:r>
            <a:r>
              <a:rPr lang="cs-CZ" dirty="0" smtClean="0"/>
              <a:t> in </a:t>
            </a:r>
            <a:r>
              <a:rPr lang="cs-CZ" dirty="0" err="1" smtClean="0"/>
              <a:t>English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Technical Drawing Views</a:t>
            </a:r>
            <a:endParaRPr lang="cs-CZ" dirty="0" smtClean="0"/>
          </a:p>
          <a:p>
            <a:pPr>
              <a:buNone/>
            </a:pPr>
            <a:endParaRPr lang="cs-CZ" dirty="0" smtClean="0"/>
          </a:p>
          <a:p>
            <a:r>
              <a:rPr lang="en-GB" b="1" dirty="0" smtClean="0"/>
              <a:t>Projected Two View Drawing </a:t>
            </a:r>
            <a:endParaRPr lang="cs-CZ" dirty="0" smtClean="0"/>
          </a:p>
          <a:p>
            <a:r>
              <a:rPr lang="en-GB" b="1" dirty="0" smtClean="0"/>
              <a:t> Auxiliary View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10/4 </a:t>
            </a:r>
            <a:r>
              <a:rPr lang="en-GB" dirty="0" smtClean="0"/>
              <a:t>Choose the correct term and match it with one of the definitions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GB" b="1" i="1" dirty="0" smtClean="0"/>
              <a:t>title block</a:t>
            </a:r>
            <a:r>
              <a:rPr lang="en-GB" i="1" dirty="0" smtClean="0"/>
              <a:t>* </a:t>
            </a:r>
            <a:r>
              <a:rPr lang="en-GB" b="1" i="1" dirty="0" smtClean="0"/>
              <a:t>The revisions block</a:t>
            </a:r>
            <a:r>
              <a:rPr lang="en-GB" i="1" dirty="0" smtClean="0"/>
              <a:t>* </a:t>
            </a:r>
            <a:r>
              <a:rPr lang="en-GB" b="1" i="1" dirty="0" smtClean="0"/>
              <a:t>The next assembly block*</a:t>
            </a:r>
            <a:r>
              <a:rPr lang="cs-CZ" b="1" i="1" dirty="0" smtClean="0"/>
              <a:t> </a:t>
            </a:r>
            <a:r>
              <a:rPr lang="en-GB" b="1" i="1" dirty="0" smtClean="0"/>
              <a:t>The notes list</a:t>
            </a:r>
            <a:r>
              <a:rPr lang="en-GB" i="1" dirty="0" smtClean="0"/>
              <a:t>*</a:t>
            </a:r>
            <a:r>
              <a:rPr lang="cs-CZ" i="1" dirty="0" smtClean="0"/>
              <a:t> </a:t>
            </a:r>
            <a:r>
              <a:rPr lang="en-GB" b="1" i="1" dirty="0" smtClean="0"/>
              <a:t>The field of the drawing</a:t>
            </a:r>
            <a:r>
              <a:rPr lang="en-GB" b="1" i="1" dirty="0"/>
              <a:t>*</a:t>
            </a:r>
            <a:r>
              <a:rPr lang="en-GB" i="1" dirty="0" smtClean="0"/>
              <a:t> </a:t>
            </a:r>
            <a:endParaRPr lang="cs-CZ" i="1" dirty="0" smtClean="0"/>
          </a:p>
          <a:p>
            <a:pPr>
              <a:buNone/>
            </a:pP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dirty="0" smtClean="0"/>
              <a:t>is an area of the drawing that conveys</a:t>
            </a:r>
            <a:r>
              <a:rPr lang="cs-CZ" dirty="0" smtClean="0"/>
              <a:t> </a:t>
            </a:r>
            <a:r>
              <a:rPr lang="cs-CZ" dirty="0" err="1" smtClean="0"/>
              <a:t>header</a:t>
            </a:r>
            <a:r>
              <a:rPr lang="en-GB" dirty="0" smtClean="0"/>
              <a:t>-type information about the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dirty="0" smtClean="0"/>
              <a:t>(rev block) is a tabulated list of the revisions (versions) of the drawing, 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dirty="0" smtClean="0"/>
              <a:t>often also referred to as "where used" or sometimes "</a:t>
            </a:r>
            <a:r>
              <a:rPr lang="en-GB" dirty="0" err="1" smtClean="0"/>
              <a:t>effectivity</a:t>
            </a:r>
            <a:r>
              <a:rPr lang="en-GB" dirty="0" smtClean="0"/>
              <a:t> block", is a list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dirty="0" smtClean="0"/>
              <a:t>provides notes to the user of the drawing, conveying any information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dirty="0" smtClean="0"/>
              <a:t>is the main body or main area of the drawing, excluding the title block, </a:t>
            </a:r>
            <a:endParaRPr lang="cs-CZ" dirty="0" smtClean="0"/>
          </a:p>
          <a:p>
            <a:pPr>
              <a:buNone/>
            </a:pPr>
            <a:r>
              <a:rPr lang="cs-CZ" dirty="0" smtClean="0"/>
              <a:t> </a:t>
            </a:r>
          </a:p>
          <a:p>
            <a:pPr>
              <a:buNone/>
            </a:pPr>
            <a:r>
              <a:rPr lang="cs-CZ" dirty="0" smtClean="0"/>
              <a:t> </a:t>
            </a:r>
          </a:p>
          <a:p>
            <a:pPr>
              <a:buNone/>
            </a:pPr>
            <a:r>
              <a:rPr lang="en-GB" dirty="0" smtClean="0"/>
              <a:t> 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Answers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lphaLcParenR"/>
            </a:pPr>
            <a:r>
              <a:rPr lang="en-GB" b="1" dirty="0" smtClean="0"/>
              <a:t>title block</a:t>
            </a:r>
            <a:r>
              <a:rPr lang="en-GB" dirty="0" smtClean="0"/>
              <a:t>  is an area of the drawing that conveys</a:t>
            </a:r>
            <a:r>
              <a:rPr lang="cs-CZ" dirty="0" smtClean="0"/>
              <a:t> </a:t>
            </a:r>
            <a:r>
              <a:rPr lang="cs-CZ" dirty="0" err="1" smtClean="0"/>
              <a:t>header</a:t>
            </a:r>
            <a:r>
              <a:rPr lang="en-GB" dirty="0" smtClean="0"/>
              <a:t>-type</a:t>
            </a:r>
            <a:r>
              <a:rPr lang="cs-CZ" dirty="0" smtClean="0"/>
              <a:t>…</a:t>
            </a:r>
          </a:p>
          <a:p>
            <a:pPr marL="514350" indent="-514350">
              <a:buFont typeface="+mj-lt"/>
              <a:buAutoNum type="alphaLcParenR"/>
            </a:pPr>
            <a:r>
              <a:rPr lang="en-GB" b="1" dirty="0" smtClean="0"/>
              <a:t>The revisions block</a:t>
            </a:r>
            <a:r>
              <a:rPr lang="en-GB" dirty="0" smtClean="0"/>
              <a:t> (rev block) is a tabulated list of the revisions</a:t>
            </a:r>
            <a:r>
              <a:rPr lang="cs-CZ" dirty="0" smtClean="0"/>
              <a:t>….</a:t>
            </a:r>
          </a:p>
          <a:p>
            <a:pPr marL="514350" indent="-514350">
              <a:buFont typeface="+mj-lt"/>
              <a:buAutoNum type="alphaLcParenR"/>
            </a:pPr>
            <a:r>
              <a:rPr lang="en-GB" b="1" dirty="0" smtClean="0"/>
              <a:t>The next assembly block</a:t>
            </a:r>
            <a:r>
              <a:rPr lang="en-GB" dirty="0" smtClean="0"/>
              <a:t>, often also referred to as "where used" or</a:t>
            </a:r>
            <a:r>
              <a:rPr lang="cs-CZ" dirty="0" smtClean="0"/>
              <a:t>….</a:t>
            </a:r>
          </a:p>
          <a:p>
            <a:pPr marL="514350" indent="-514350">
              <a:buFont typeface="+mj-lt"/>
              <a:buAutoNum type="alphaLcParenR"/>
            </a:pPr>
            <a:r>
              <a:rPr lang="en-GB" b="1" dirty="0" smtClean="0"/>
              <a:t>The notes list </a:t>
            </a:r>
            <a:r>
              <a:rPr lang="en-GB" dirty="0" smtClean="0"/>
              <a:t>provides notes to the user of the drawing, </a:t>
            </a:r>
            <a:r>
              <a:rPr lang="cs-CZ" dirty="0" smtClean="0"/>
              <a:t>….</a:t>
            </a:r>
            <a:endParaRPr lang="en-GB" dirty="0" smtClean="0"/>
          </a:p>
          <a:p>
            <a:pPr marL="514350" indent="-514350">
              <a:buFont typeface="+mj-lt"/>
              <a:buAutoNum type="alphaLcParenR"/>
            </a:pPr>
            <a:r>
              <a:rPr lang="en-GB" b="1" dirty="0" smtClean="0"/>
              <a:t>  The field of the drawing</a:t>
            </a:r>
            <a:r>
              <a:rPr lang="en-GB" dirty="0" smtClean="0"/>
              <a:t> (F/D, FD) is the main body</a:t>
            </a:r>
            <a:r>
              <a:rPr lang="cs-CZ" dirty="0" smtClean="0"/>
              <a:t>…..</a:t>
            </a:r>
            <a:endParaRPr lang="en-GB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76</TotalTime>
  <Words>582</Words>
  <Application>Microsoft Office PowerPoint</Application>
  <PresentationFormat>Předvádění na obrazovce (4:3)</PresentationFormat>
  <Paragraphs>67</Paragraphs>
  <Slides>10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Tok</vt:lpstr>
      <vt:lpstr>Prezentace aplikace PowerPoint</vt:lpstr>
      <vt:lpstr>10/1 The video task</vt:lpstr>
      <vt:lpstr>  10/2 Read and listen to the text</vt:lpstr>
      <vt:lpstr>Types of lines</vt:lpstr>
      <vt:lpstr>10/3 Choose the correct term from the chart above  and match it with one of the definitions</vt:lpstr>
      <vt:lpstr>Answers</vt:lpstr>
      <vt:lpstr>Explain in English</vt:lpstr>
      <vt:lpstr>10/4 Choose the correct term and match it with one of the definitions</vt:lpstr>
      <vt:lpstr>Answers</vt:lpstr>
      <vt:lpstr>10/5 Work out the dictionary </vt:lpstr>
    </vt:vector>
  </TitlesOfParts>
  <Company>Ledeč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Dvořáková Zuzana</dc:creator>
  <cp:lastModifiedBy>Nádvorníková Libuše</cp:lastModifiedBy>
  <cp:revision>22</cp:revision>
  <dcterms:created xsi:type="dcterms:W3CDTF">2014-05-02T09:35:00Z</dcterms:created>
  <dcterms:modified xsi:type="dcterms:W3CDTF">2014-12-01T03:21:27Z</dcterms:modified>
</cp:coreProperties>
</file>