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64" r:id="rId6"/>
    <p:sldId id="267" r:id="rId7"/>
    <p:sldId id="261" r:id="rId8"/>
    <p:sldId id="263" r:id="rId9"/>
    <p:sldId id="259" r:id="rId10"/>
    <p:sldId id="262" r:id="rId1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lekalová Jana" initials="F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406E"/>
    <a:srgbClr val="F2F729"/>
    <a:srgbClr val="8798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064" y="-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CB0A1A-E089-4938-94CE-1FB01619F830}" type="datetimeFigureOut">
              <a:rPr lang="en-GB" smtClean="0"/>
              <a:t>02/06/2014</a:t>
            </a:fld>
            <a:endParaRPr lang="en-GB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EBDEC-CA25-41C3-B506-EB92A6E68AD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4123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AEBDEC-CA25-41C3-B506-EB92A6E68AD6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5411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THE </a:t>
            </a:r>
            <a:r>
              <a:rPr lang="cs-CZ" b="1" dirty="0" err="1" smtClean="0"/>
              <a:t>PLace</a:t>
            </a:r>
            <a:endParaRPr lang="cs-CZ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18538"/>
            <a:ext cx="3489425" cy="85254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2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MARKETING MIX</a:t>
            </a:r>
            <a:endParaRPr lang="en-GB" sz="4000" b="1" dirty="0"/>
          </a:p>
        </p:txBody>
      </p:sp>
      <p:grpSp>
        <p:nvGrpSpPr>
          <p:cNvPr id="15" name="Skupina 14"/>
          <p:cNvGrpSpPr/>
          <p:nvPr/>
        </p:nvGrpSpPr>
        <p:grpSpPr>
          <a:xfrm>
            <a:off x="1048980" y="1597574"/>
            <a:ext cx="6247751" cy="3864754"/>
            <a:chOff x="1048980" y="1597574"/>
            <a:chExt cx="6247751" cy="3864754"/>
          </a:xfrm>
        </p:grpSpPr>
        <p:grpSp>
          <p:nvGrpSpPr>
            <p:cNvPr id="13" name="Skupina 12"/>
            <p:cNvGrpSpPr/>
            <p:nvPr/>
          </p:nvGrpSpPr>
          <p:grpSpPr>
            <a:xfrm rot="2113649">
              <a:off x="1048980" y="1597574"/>
              <a:ext cx="3457005" cy="3389559"/>
              <a:chOff x="1048980" y="1597574"/>
              <a:chExt cx="3457005" cy="3389559"/>
            </a:xfrm>
          </p:grpSpPr>
          <p:sp>
            <p:nvSpPr>
              <p:cNvPr id="9" name="Srdce 8"/>
              <p:cNvSpPr/>
              <p:nvPr/>
            </p:nvSpPr>
            <p:spPr>
              <a:xfrm rot="7911030">
                <a:off x="2361393" y="2957466"/>
                <a:ext cx="2176634" cy="1797619"/>
              </a:xfrm>
              <a:prstGeom prst="hear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2400" b="1" dirty="0" smtClean="0"/>
                  <a:t>PROMO-TION</a:t>
                </a:r>
                <a:endParaRPr lang="en-GB" sz="2400" b="1" dirty="0"/>
              </a:p>
            </p:txBody>
          </p:sp>
          <p:sp>
            <p:nvSpPr>
              <p:cNvPr id="10" name="Srdce 9"/>
              <p:cNvSpPr/>
              <p:nvPr/>
            </p:nvSpPr>
            <p:spPr>
              <a:xfrm rot="13639092">
                <a:off x="975386" y="2913563"/>
                <a:ext cx="2331671" cy="1815470"/>
              </a:xfrm>
              <a:prstGeom prst="hear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2400" b="1" dirty="0" smtClean="0">
                    <a:solidFill>
                      <a:schemeClr val="bg1"/>
                    </a:solidFill>
                  </a:rPr>
                  <a:t>PRODUCT</a:t>
                </a:r>
                <a:endParaRPr lang="en-GB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Srdce 10"/>
              <p:cNvSpPr/>
              <p:nvPr/>
            </p:nvSpPr>
            <p:spPr>
              <a:xfrm rot="18920526">
                <a:off x="1048980" y="1597574"/>
                <a:ext cx="2132150" cy="1915486"/>
              </a:xfrm>
              <a:prstGeom prst="hear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2400" b="1" dirty="0" smtClean="0">
                    <a:solidFill>
                      <a:schemeClr val="bg1"/>
                    </a:solidFill>
                  </a:rPr>
                  <a:t>PRICE</a:t>
                </a:r>
                <a:endParaRPr lang="en-GB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Srdce 11"/>
              <p:cNvSpPr/>
              <p:nvPr/>
            </p:nvSpPr>
            <p:spPr>
              <a:xfrm rot="2591269">
                <a:off x="2319063" y="1626677"/>
                <a:ext cx="2186922" cy="1857280"/>
              </a:xfrm>
              <a:prstGeom prst="hear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2400" b="1" dirty="0" smtClean="0">
                    <a:solidFill>
                      <a:srgbClr val="FF0000"/>
                    </a:solidFill>
                  </a:rPr>
                  <a:t>PLACE</a:t>
                </a:r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4" name="Rovnoramenný trojúhelník 13"/>
            <p:cNvSpPr/>
            <p:nvPr/>
          </p:nvSpPr>
          <p:spPr>
            <a:xfrm rot="17931342">
              <a:off x="4947394" y="3112991"/>
              <a:ext cx="1216006" cy="3482668"/>
            </a:xfrm>
            <a:prstGeom prst="triangl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cs-CZ" sz="2400" b="1" dirty="0" smtClean="0"/>
                <a:t>MARKETING MIX</a:t>
              </a:r>
              <a:endParaRPr lang="en-GB" sz="2400" b="1" dirty="0"/>
            </a:p>
          </p:txBody>
        </p:sp>
      </p:grpSp>
      <p:sp>
        <p:nvSpPr>
          <p:cNvPr id="16" name="Obdélník 15"/>
          <p:cNvSpPr/>
          <p:nvPr/>
        </p:nvSpPr>
        <p:spPr>
          <a:xfrm>
            <a:off x="4850676" y="1416911"/>
            <a:ext cx="40772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600" dirty="0" smtClean="0"/>
              <a:t>Jak se dostane zboží od výrobce k zákazníkovi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16183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968152"/>
          </a:xfrm>
        </p:spPr>
        <p:txBody>
          <a:bodyPr>
            <a:normAutofit/>
          </a:bodyPr>
          <a:lstStyle/>
          <a:p>
            <a:r>
              <a:rPr lang="cs-CZ" sz="3400" b="1" dirty="0" smtClean="0"/>
              <a:t>Typy distribuce</a:t>
            </a:r>
            <a:endParaRPr lang="cs-CZ" sz="34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274320" y="1412776"/>
            <a:ext cx="8595360" cy="4823432"/>
          </a:xfrm>
        </p:spPr>
        <p:txBody>
          <a:bodyPr>
            <a:normAutofit/>
          </a:bodyPr>
          <a:lstStyle/>
          <a:p>
            <a:pPr marL="457200" indent="-457200"/>
            <a:r>
              <a:rPr lang="cs-CZ" sz="3200" dirty="0" smtClean="0"/>
              <a:t>Přímá distribuce – od producenta přímo k zákazníkovi</a:t>
            </a:r>
            <a:endParaRPr lang="en-GB" sz="3200" dirty="0" smtClean="0"/>
          </a:p>
          <a:p>
            <a:pPr marL="457200" indent="-457200"/>
            <a:r>
              <a:rPr lang="cs-CZ" sz="3200" dirty="0" smtClean="0"/>
              <a:t>Nepřímá distribuce </a:t>
            </a:r>
            <a:r>
              <a:rPr lang="en-GB" sz="3200" dirty="0" smtClean="0"/>
              <a:t>– </a:t>
            </a:r>
            <a:r>
              <a:rPr lang="cs-CZ" sz="3200" dirty="0" smtClean="0"/>
              <a:t>distribuce pomocí prostředníka (</a:t>
            </a:r>
            <a:r>
              <a:rPr lang="cs-CZ" sz="3200" dirty="0" err="1" smtClean="0"/>
              <a:t>velko</a:t>
            </a:r>
            <a:r>
              <a:rPr lang="cs-CZ" sz="3200" dirty="0" smtClean="0"/>
              <a:t> a maloobchody</a:t>
            </a:r>
            <a:r>
              <a:rPr lang="en-GB" sz="3200" dirty="0" smtClean="0"/>
              <a:t>)</a:t>
            </a:r>
            <a:endParaRPr lang="en-GB" sz="3200" dirty="0" smtClean="0"/>
          </a:p>
          <a:p>
            <a:pPr marL="0" indent="0">
              <a:buNone/>
            </a:pPr>
            <a:endParaRPr lang="cs-CZ" sz="3200" dirty="0" smtClean="0"/>
          </a:p>
        </p:txBody>
      </p:sp>
      <p:grpSp>
        <p:nvGrpSpPr>
          <p:cNvPr id="18" name="Skupina 17"/>
          <p:cNvGrpSpPr/>
          <p:nvPr/>
        </p:nvGrpSpPr>
        <p:grpSpPr>
          <a:xfrm>
            <a:off x="539552" y="3645024"/>
            <a:ext cx="8280920" cy="821705"/>
            <a:chOff x="539552" y="3645024"/>
            <a:chExt cx="8280920" cy="821705"/>
          </a:xfrm>
        </p:grpSpPr>
        <p:sp>
          <p:nvSpPr>
            <p:cNvPr id="4" name="Ovál 3"/>
            <p:cNvSpPr/>
            <p:nvPr/>
          </p:nvSpPr>
          <p:spPr>
            <a:xfrm>
              <a:off x="539552" y="3645024"/>
              <a:ext cx="2448272" cy="720080"/>
            </a:xfrm>
            <a:prstGeom prst="ellipse">
              <a:avLst/>
            </a:prstGeom>
            <a:solidFill>
              <a:srgbClr val="FFC000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2400" b="1" dirty="0" smtClean="0"/>
                <a:t>Výrobce</a:t>
              </a:r>
              <a:endParaRPr lang="en-GB" sz="2400" b="1" dirty="0"/>
            </a:p>
          </p:txBody>
        </p:sp>
        <p:sp>
          <p:nvSpPr>
            <p:cNvPr id="14" name="Ovál 13"/>
            <p:cNvSpPr/>
            <p:nvPr/>
          </p:nvSpPr>
          <p:spPr>
            <a:xfrm>
              <a:off x="6372200" y="3645024"/>
              <a:ext cx="2448272" cy="720080"/>
            </a:xfrm>
            <a:prstGeom prst="ellipse">
              <a:avLst/>
            </a:prstGeom>
            <a:solidFill>
              <a:srgbClr val="FFC000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2400" b="1" dirty="0" smtClean="0">
                  <a:solidFill>
                    <a:srgbClr val="E0406E"/>
                  </a:solidFill>
                </a:rPr>
                <a:t>Zákazník</a:t>
              </a:r>
              <a:endParaRPr lang="en-GB" sz="2400" b="1" dirty="0">
                <a:solidFill>
                  <a:srgbClr val="E0406E"/>
                </a:solidFill>
              </a:endParaRPr>
            </a:p>
          </p:txBody>
        </p:sp>
        <p:cxnSp>
          <p:nvCxnSpPr>
            <p:cNvPr id="6" name="Přímá spojnice se šipkou 5"/>
            <p:cNvCxnSpPr/>
            <p:nvPr/>
          </p:nvCxnSpPr>
          <p:spPr>
            <a:xfrm>
              <a:off x="3203848" y="4005064"/>
              <a:ext cx="2952328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ovéPole 15"/>
            <p:cNvSpPr txBox="1"/>
            <p:nvPr/>
          </p:nvSpPr>
          <p:spPr>
            <a:xfrm>
              <a:off x="3203848" y="4005064"/>
              <a:ext cx="26642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b="1" dirty="0" smtClean="0">
                  <a:solidFill>
                    <a:srgbClr val="00B050"/>
                  </a:solidFill>
                </a:rPr>
                <a:t>Přímá distribuce</a:t>
              </a:r>
              <a:endParaRPr lang="en-GB" sz="24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0" name="Skupina 29"/>
          <p:cNvGrpSpPr/>
          <p:nvPr/>
        </p:nvGrpSpPr>
        <p:grpSpPr>
          <a:xfrm>
            <a:off x="251520" y="4653136"/>
            <a:ext cx="8825273" cy="2185885"/>
            <a:chOff x="251520" y="4653136"/>
            <a:chExt cx="8825273" cy="2185885"/>
          </a:xfrm>
        </p:grpSpPr>
        <p:sp>
          <p:nvSpPr>
            <p:cNvPr id="12" name="Ovál 11"/>
            <p:cNvSpPr/>
            <p:nvPr/>
          </p:nvSpPr>
          <p:spPr>
            <a:xfrm>
              <a:off x="251520" y="4653136"/>
              <a:ext cx="2448272" cy="720080"/>
            </a:xfrm>
            <a:prstGeom prst="ellipse">
              <a:avLst/>
            </a:prstGeom>
            <a:solidFill>
              <a:srgbClr val="FFC000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2400" b="1" dirty="0" smtClean="0"/>
                <a:t>Výrobce</a:t>
              </a:r>
              <a:endParaRPr lang="en-GB" sz="2400" b="1" dirty="0"/>
            </a:p>
          </p:txBody>
        </p:sp>
        <p:sp>
          <p:nvSpPr>
            <p:cNvPr id="13" name="Ovál 12"/>
            <p:cNvSpPr/>
            <p:nvPr/>
          </p:nvSpPr>
          <p:spPr>
            <a:xfrm>
              <a:off x="6628521" y="4653136"/>
              <a:ext cx="2448272" cy="720080"/>
            </a:xfrm>
            <a:prstGeom prst="ellipse">
              <a:avLst/>
            </a:prstGeom>
            <a:solidFill>
              <a:srgbClr val="FFC000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2400" b="1" dirty="0" smtClean="0">
                  <a:solidFill>
                    <a:srgbClr val="E0406E"/>
                  </a:solidFill>
                </a:rPr>
                <a:t>Zákazník</a:t>
              </a:r>
              <a:endParaRPr lang="en-GB" sz="2400" b="1" dirty="0">
                <a:solidFill>
                  <a:srgbClr val="E0406E"/>
                </a:solidFill>
              </a:endParaRPr>
            </a:p>
          </p:txBody>
        </p:sp>
        <p:sp>
          <p:nvSpPr>
            <p:cNvPr id="17" name="TextovéPole 16"/>
            <p:cNvSpPr txBox="1"/>
            <p:nvPr/>
          </p:nvSpPr>
          <p:spPr>
            <a:xfrm>
              <a:off x="3245084" y="6377356"/>
              <a:ext cx="28698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b="1" dirty="0" smtClean="0">
                  <a:solidFill>
                    <a:srgbClr val="00B050"/>
                  </a:solidFill>
                </a:rPr>
                <a:t>Nepřímá distribuce</a:t>
              </a:r>
              <a:endParaRPr lang="en-GB" sz="2400" b="1" dirty="0">
                <a:solidFill>
                  <a:srgbClr val="00B050"/>
                </a:solidFill>
              </a:endParaRPr>
            </a:p>
          </p:txBody>
        </p:sp>
        <p:sp>
          <p:nvSpPr>
            <p:cNvPr id="19" name="Ovál 18"/>
            <p:cNvSpPr/>
            <p:nvPr/>
          </p:nvSpPr>
          <p:spPr>
            <a:xfrm>
              <a:off x="1558127" y="5517232"/>
              <a:ext cx="2859394" cy="720080"/>
            </a:xfrm>
            <a:prstGeom prst="ellipse">
              <a:avLst/>
            </a:prstGeom>
            <a:solidFill>
              <a:srgbClr val="FFC000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2400" b="1" dirty="0" smtClean="0">
                  <a:solidFill>
                    <a:schemeClr val="bg2">
                      <a:lumMod val="25000"/>
                    </a:schemeClr>
                  </a:solidFill>
                </a:rPr>
                <a:t>Velkoobchod</a:t>
              </a:r>
              <a:endParaRPr lang="en-GB" sz="24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0" name="Ovál 19"/>
            <p:cNvSpPr/>
            <p:nvPr/>
          </p:nvSpPr>
          <p:spPr>
            <a:xfrm>
              <a:off x="5058054" y="5517232"/>
              <a:ext cx="2628292" cy="720080"/>
            </a:xfrm>
            <a:prstGeom prst="ellipse">
              <a:avLst/>
            </a:prstGeom>
            <a:solidFill>
              <a:srgbClr val="FFC000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2400" b="1" dirty="0" smtClean="0">
                  <a:solidFill>
                    <a:schemeClr val="bg2">
                      <a:lumMod val="25000"/>
                    </a:schemeClr>
                  </a:solidFill>
                </a:rPr>
                <a:t>Maloobchod</a:t>
              </a:r>
              <a:endParaRPr lang="en-GB" sz="2400" b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cxnSp>
          <p:nvCxnSpPr>
            <p:cNvPr id="21" name="Přímá spojnice se šipkou 20"/>
            <p:cNvCxnSpPr/>
            <p:nvPr/>
          </p:nvCxnSpPr>
          <p:spPr>
            <a:xfrm>
              <a:off x="4535996" y="5877272"/>
              <a:ext cx="396044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Přímá spojnice se šipkou 24"/>
            <p:cNvCxnSpPr/>
            <p:nvPr/>
          </p:nvCxnSpPr>
          <p:spPr>
            <a:xfrm flipV="1">
              <a:off x="7852657" y="5517232"/>
              <a:ext cx="396044" cy="36004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Přímá spojnice se šipkou 25"/>
            <p:cNvCxnSpPr/>
            <p:nvPr/>
          </p:nvCxnSpPr>
          <p:spPr>
            <a:xfrm>
              <a:off x="1079612" y="5517232"/>
              <a:ext cx="396044" cy="36004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3268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8688263" cy="106680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cs-CZ" sz="3200" b="1" dirty="0" smtClean="0"/>
              <a:t>Rozdíl mezi velkoobchody a maloobchody</a:t>
            </a:r>
            <a:endParaRPr lang="en-GB" sz="32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251520" y="1268760"/>
            <a:ext cx="8595360" cy="4937760"/>
          </a:xfrm>
        </p:spPr>
        <p:txBody>
          <a:bodyPr>
            <a:normAutofit/>
          </a:bodyPr>
          <a:lstStyle/>
          <a:p>
            <a:pPr marL="261938" lvl="1" indent="-261938">
              <a:spcBef>
                <a:spcPts val="0"/>
              </a:spcBef>
            </a:pPr>
            <a:endParaRPr lang="cs-CZ" sz="3200" spc="30" dirty="0" smtClean="0"/>
          </a:p>
          <a:p>
            <a:pPr marL="261938" lvl="1" indent="-261938">
              <a:spcBef>
                <a:spcPts val="0"/>
              </a:spcBef>
            </a:pPr>
            <a:r>
              <a:rPr lang="cs-CZ" sz="3200" spc="30" dirty="0" smtClean="0"/>
              <a:t>Maloobchod – prodává jednotliv</a:t>
            </a:r>
            <a:r>
              <a:rPr lang="cs-CZ" sz="3200" spc="30" dirty="0" smtClean="0"/>
              <a:t>é položky rovnou veřejnosti</a:t>
            </a:r>
            <a:endParaRPr lang="cs-CZ" sz="3200" dirty="0" smtClean="0"/>
          </a:p>
          <a:p>
            <a:pPr marL="0" lvl="1" indent="0">
              <a:buNone/>
            </a:pPr>
            <a:endParaRPr lang="en-GB" sz="3000" spc="30" dirty="0" smtClean="0"/>
          </a:p>
          <a:p>
            <a:pPr marL="261938" lvl="1" indent="-261938"/>
            <a:r>
              <a:rPr lang="cs-CZ" sz="3200" spc="30" dirty="0" smtClean="0"/>
              <a:t>Velkoobchod – prodává palety položek dalšímu prodejci</a:t>
            </a:r>
            <a:endParaRPr lang="en-GB" sz="3200" dirty="0"/>
          </a:p>
          <a:p>
            <a:pPr marL="261938" lvl="1" indent="-261938"/>
            <a:endParaRPr lang="en-GB" sz="3200" spc="30" dirty="0" smtClean="0"/>
          </a:p>
        </p:txBody>
      </p:sp>
    </p:spTree>
    <p:extLst>
      <p:ext uri="{BB962C8B-B14F-4D97-AF65-F5344CB8AC3E}">
        <p14:creationId xmlns:p14="http://schemas.microsoft.com/office/powerpoint/2010/main" val="287527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Funkce distribučních kanálů</a:t>
            </a:r>
            <a:endParaRPr lang="en-GB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266700" indent="-268288"/>
            <a:r>
              <a:rPr lang="cs-CZ" sz="3200" dirty="0" smtClean="0"/>
              <a:t>Přesun – </a:t>
            </a:r>
            <a:r>
              <a:rPr lang="cs-CZ" sz="3200" dirty="0" smtClean="0"/>
              <a:t>přemístění produktu od výrobce do maloobchodů a k zákazníkům.</a:t>
            </a:r>
            <a:endParaRPr lang="cs-CZ" sz="3200" dirty="0" smtClean="0"/>
          </a:p>
          <a:p>
            <a:pPr marL="266700" indent="-268288"/>
            <a:r>
              <a:rPr lang="cs-CZ" sz="3200" dirty="0" smtClean="0"/>
              <a:t>Informování – sběr a </a:t>
            </a:r>
            <a:r>
              <a:rPr lang="cs-CZ" sz="3200" dirty="0" err="1" smtClean="0"/>
              <a:t>analalýza</a:t>
            </a:r>
            <a:r>
              <a:rPr lang="cs-CZ" sz="3200" dirty="0" smtClean="0"/>
              <a:t> </a:t>
            </a:r>
            <a:r>
              <a:rPr lang="cs-CZ" sz="3200" dirty="0" smtClean="0"/>
              <a:t>informací o současných a potencionálních zákaznících, konkurentech, </a:t>
            </a:r>
            <a:r>
              <a:rPr lang="cs-CZ" sz="3200" dirty="0" err="1" smtClean="0"/>
              <a:t>dodavatelech</a:t>
            </a:r>
            <a:endParaRPr lang="cs-CZ" sz="3200" dirty="0" smtClean="0"/>
          </a:p>
          <a:p>
            <a:pPr marL="266700" indent="-268288"/>
            <a:r>
              <a:rPr lang="cs-CZ" sz="3200" dirty="0" smtClean="0"/>
              <a:t>Kontakt </a:t>
            </a:r>
            <a:r>
              <a:rPr lang="cs-CZ" sz="3200" dirty="0" smtClean="0"/>
              <a:t>– </a:t>
            </a:r>
            <a:r>
              <a:rPr lang="cs-CZ" sz="3200" dirty="0" smtClean="0"/>
              <a:t>najití a zajištění kontaktu s potencionálními kupci</a:t>
            </a:r>
            <a:endParaRPr lang="cs-CZ" sz="3200" dirty="0" smtClean="0"/>
          </a:p>
          <a:p>
            <a:pPr marL="0" indent="0">
              <a:buNone/>
            </a:pPr>
            <a:r>
              <a:rPr lang="en-GB" sz="3200" dirty="0"/>
              <a:t/>
            </a:r>
            <a:br>
              <a:rPr lang="en-GB" sz="3200" dirty="0"/>
            </a:br>
            <a:r>
              <a:rPr lang="en-GB" sz="3200" dirty="0"/>
              <a:t/>
            </a:r>
            <a:br>
              <a:rPr lang="en-GB" sz="3200" dirty="0"/>
            </a:br>
            <a:endParaRPr lang="cs-CZ" sz="3200" dirty="0" smtClean="0"/>
          </a:p>
        </p:txBody>
      </p:sp>
    </p:spTree>
    <p:extLst>
      <p:ext uri="{BB962C8B-B14F-4D97-AF65-F5344CB8AC3E}">
        <p14:creationId xmlns:p14="http://schemas.microsoft.com/office/powerpoint/2010/main" val="319178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Funkce distribučních kanálů</a:t>
            </a:r>
            <a:endParaRPr lang="en-GB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cs-CZ" sz="3200" dirty="0" err="1" smtClean="0"/>
              <a:t>Matching</a:t>
            </a:r>
            <a:r>
              <a:rPr lang="cs-CZ" sz="3200" dirty="0" smtClean="0"/>
              <a:t>  - týká se přizpůsobení </a:t>
            </a:r>
            <a:r>
              <a:rPr lang="cs-CZ" sz="3200" dirty="0"/>
              <a:t>produktu na míru potřebám zákazníků. </a:t>
            </a:r>
          </a:p>
          <a:p>
            <a:pPr marL="266700" indent="-268288"/>
            <a:r>
              <a:rPr lang="cs-CZ" sz="3200" dirty="0" err="1" smtClean="0"/>
              <a:t>Financovní</a:t>
            </a:r>
            <a:r>
              <a:rPr lang="cs-CZ" sz="3200" dirty="0" smtClean="0"/>
              <a:t> – distribučním kanálem partner </a:t>
            </a:r>
            <a:r>
              <a:rPr lang="cs-CZ" sz="3200" dirty="0" smtClean="0"/>
              <a:t>financuje své náklady, včetně nákupu a skladování</a:t>
            </a:r>
            <a:endParaRPr lang="cs-CZ" sz="3200" dirty="0" smtClean="0"/>
          </a:p>
          <a:p>
            <a:pPr marL="266700" indent="-268288"/>
            <a:r>
              <a:rPr lang="cs-CZ" sz="3200" dirty="0" smtClean="0"/>
              <a:t>Risk </a:t>
            </a:r>
            <a:r>
              <a:rPr lang="cs-CZ" sz="3200" dirty="0" smtClean="0"/>
              <a:t>– distribuční kanál sdílí určitá podnikatelská rizika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29063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b="1" dirty="0" smtClean="0"/>
              <a:t>Typy maloobchodů</a:t>
            </a:r>
            <a:endParaRPr lang="en-GB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5298904"/>
          </a:xfrm>
        </p:spPr>
        <p:txBody>
          <a:bodyPr>
            <a:noAutofit/>
          </a:bodyPr>
          <a:lstStyle/>
          <a:p>
            <a:pPr marL="263525" indent="-265113"/>
            <a:r>
              <a:rPr lang="cs-CZ" sz="2800" dirty="0"/>
              <a:t>Obchodní dům - sbírka menších maloobchodních prodejen, nabízí širokou škálu produktů, je řízen jednou společností. </a:t>
            </a:r>
            <a:br>
              <a:rPr lang="cs-CZ" sz="2800" dirty="0"/>
            </a:br>
            <a:r>
              <a:rPr lang="cs-CZ" sz="2800" i="1" dirty="0"/>
              <a:t>Příklad: Bývalý obchodní dům Kotva nebo </a:t>
            </a:r>
            <a:r>
              <a:rPr lang="cs-CZ" sz="2800" i="1" dirty="0" smtClean="0"/>
              <a:t>Prior</a:t>
            </a:r>
          </a:p>
          <a:p>
            <a:endParaRPr lang="cs-CZ" sz="2800" dirty="0"/>
          </a:p>
          <a:p>
            <a:r>
              <a:rPr lang="cs-CZ" sz="2800" dirty="0"/>
              <a:t>Nákupní centra - velké prodejní plochy, které nabízejí širokou škálu zboží (potraviny, móda, elektronika, domácí </a:t>
            </a:r>
            <a:r>
              <a:rPr lang="cs-CZ" sz="2800" dirty="0" smtClean="0"/>
              <a:t>zboží) </a:t>
            </a:r>
            <a:r>
              <a:rPr lang="cs-CZ" sz="2800" dirty="0"/>
              <a:t>a služby (kadeřnictví, kino, fast food), </a:t>
            </a:r>
            <a:r>
              <a:rPr lang="cs-CZ" sz="2800" dirty="0" smtClean="0"/>
              <a:t>ceny produktů mohou být různé (drahé</a:t>
            </a:r>
            <a:r>
              <a:rPr lang="cs-CZ" sz="2800" dirty="0"/>
              <a:t>, levné), každá část je ve vlastnictví různých majitelů </a:t>
            </a:r>
            <a:br>
              <a:rPr lang="cs-CZ" sz="2800" dirty="0"/>
            </a:br>
            <a:r>
              <a:rPr lang="cs-CZ" sz="2800" i="1" dirty="0"/>
              <a:t>Příklad: OC Futurum Kolín, OC </a:t>
            </a:r>
            <a:r>
              <a:rPr lang="cs-CZ" sz="2800" i="1" dirty="0" smtClean="0"/>
              <a:t>Chodov</a:t>
            </a:r>
            <a:endParaRPr lang="cs-CZ" sz="2800" i="1" dirty="0"/>
          </a:p>
        </p:txBody>
      </p:sp>
    </p:spTree>
    <p:extLst>
      <p:ext uri="{BB962C8B-B14F-4D97-AF65-F5344CB8AC3E}">
        <p14:creationId xmlns:p14="http://schemas.microsoft.com/office/powerpoint/2010/main" val="332472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Typy maloobchodů</a:t>
            </a:r>
            <a:endParaRPr lang="en-GB" b="1" dirty="0"/>
          </a:p>
        </p:txBody>
      </p:sp>
      <p:sp>
        <p:nvSpPr>
          <p:cNvPr id="17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5154888"/>
          </a:xfrm>
        </p:spPr>
        <p:txBody>
          <a:bodyPr>
            <a:noAutofit/>
          </a:bodyPr>
          <a:lstStyle/>
          <a:p>
            <a:pPr marL="263525" indent="-265113"/>
            <a:r>
              <a:rPr lang="cs-CZ" sz="3200" b="1" dirty="0" smtClean="0"/>
              <a:t>Specializované </a:t>
            </a:r>
            <a:r>
              <a:rPr lang="cs-CZ" sz="3200" b="1" dirty="0" err="1" smtClean="0"/>
              <a:t>malaobchody</a:t>
            </a:r>
            <a:r>
              <a:rPr lang="cs-CZ" sz="3200" b="1" dirty="0" smtClean="0"/>
              <a:t> – </a:t>
            </a:r>
            <a:r>
              <a:rPr lang="cs-CZ" sz="3200" dirty="0" smtClean="0"/>
              <a:t>specializace na specifický produkt, tento typ obchodů nabízí zákazníkovy expertní znalosti a vysokou kvalitu služeb</a:t>
            </a:r>
            <a:r>
              <a:rPr lang="en-GB" sz="3200" dirty="0" smtClean="0"/>
              <a:t>.</a:t>
            </a:r>
            <a:endParaRPr lang="en-GB" sz="3200" dirty="0" smtClean="0"/>
          </a:p>
          <a:p>
            <a:pPr marL="0" indent="0">
              <a:buNone/>
              <a:tabLst>
                <a:tab pos="261938" algn="l"/>
              </a:tabLst>
            </a:pPr>
            <a:r>
              <a:rPr lang="en-GB" sz="3200" dirty="0" smtClean="0"/>
              <a:t>	</a:t>
            </a:r>
            <a:r>
              <a:rPr lang="cs-CZ" sz="3200" i="1" dirty="0" smtClean="0"/>
              <a:t>Příklad: květinářství, řezník, papírnictví</a:t>
            </a:r>
            <a:endParaRPr lang="cs-CZ" sz="3200" i="1" dirty="0" smtClean="0"/>
          </a:p>
          <a:p>
            <a:pPr marL="261938" indent="-261938"/>
            <a:r>
              <a:rPr lang="cs-CZ" sz="3200" b="1" dirty="0"/>
              <a:t>Supermarket – </a:t>
            </a:r>
            <a:r>
              <a:rPr lang="cs-CZ" sz="3200" dirty="0" smtClean="0"/>
              <a:t>zaměřený </a:t>
            </a:r>
            <a:r>
              <a:rPr lang="cs-CZ" sz="3200" dirty="0"/>
              <a:t>na širokou škálu potravin a nápojů. Někdy si můžete </a:t>
            </a:r>
            <a:r>
              <a:rPr lang="cs-CZ" sz="3200" dirty="0" smtClean="0"/>
              <a:t>koupit i </a:t>
            </a:r>
            <a:r>
              <a:rPr lang="cs-CZ" sz="3200" dirty="0"/>
              <a:t>elektrické výrobky, módu a výrobky </a:t>
            </a:r>
            <a:r>
              <a:rPr lang="cs-CZ" sz="3200" dirty="0" smtClean="0"/>
              <a:t>pro domácnost.</a:t>
            </a:r>
          </a:p>
          <a:p>
            <a:pPr marL="261938" indent="-261938"/>
            <a:r>
              <a:rPr lang="cs-CZ" sz="3200" i="1" dirty="0" smtClean="0"/>
              <a:t>Příklad: </a:t>
            </a:r>
            <a:r>
              <a:rPr lang="cs-CZ" sz="3200" i="1" dirty="0"/>
              <a:t>Kaufland, Tesco, </a:t>
            </a:r>
            <a:r>
              <a:rPr lang="cs-CZ" sz="3200" i="1" dirty="0" smtClean="0"/>
              <a:t>Billa</a:t>
            </a:r>
            <a:endParaRPr lang="cs-CZ" sz="3200" b="1" dirty="0"/>
          </a:p>
        </p:txBody>
      </p:sp>
    </p:spTree>
    <p:extLst>
      <p:ext uri="{BB962C8B-B14F-4D97-AF65-F5344CB8AC3E}">
        <p14:creationId xmlns:p14="http://schemas.microsoft.com/office/powerpoint/2010/main" val="194483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/>
              <a:t>Typy maloobchodů</a:t>
            </a:r>
            <a:endParaRPr lang="en-GB" sz="4000" b="1" dirty="0"/>
          </a:p>
        </p:txBody>
      </p:sp>
      <p:sp>
        <p:nvSpPr>
          <p:cNvPr id="1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251520" y="1340768"/>
            <a:ext cx="8595360" cy="5400600"/>
          </a:xfrm>
        </p:spPr>
        <p:txBody>
          <a:bodyPr>
            <a:normAutofit/>
          </a:bodyPr>
          <a:lstStyle/>
          <a:p>
            <a:pPr marL="261938" indent="-261938">
              <a:tabLst>
                <a:tab pos="261938" algn="l"/>
              </a:tabLst>
            </a:pPr>
            <a:r>
              <a:rPr lang="cs-CZ" sz="3200" b="1" dirty="0" smtClean="0"/>
              <a:t>Obchody s </a:t>
            </a:r>
            <a:r>
              <a:rPr lang="cs-CZ" sz="3200" b="1" dirty="0" err="1" smtClean="0"/>
              <a:t>potravinamy</a:t>
            </a:r>
            <a:r>
              <a:rPr lang="en-GB" sz="3200" dirty="0" smtClean="0"/>
              <a:t>– </a:t>
            </a:r>
            <a:r>
              <a:rPr lang="cs-CZ" sz="3200" dirty="0" smtClean="0"/>
              <a:t>relativně mal</a:t>
            </a:r>
            <a:r>
              <a:rPr lang="cs-CZ" sz="3200" dirty="0" smtClean="0"/>
              <a:t>é obchody nabízející rychloobrátkové zboží většinou za vyšší ceny</a:t>
            </a:r>
          </a:p>
          <a:p>
            <a:pPr marL="261938" indent="-261938">
              <a:tabLst>
                <a:tab pos="261938" algn="l"/>
              </a:tabLst>
            </a:pPr>
            <a:r>
              <a:rPr lang="cs-CZ" sz="3200" i="1" dirty="0" smtClean="0"/>
              <a:t>Příklad – místní prodejny, večerky</a:t>
            </a:r>
            <a:endParaRPr lang="cs-CZ" sz="3200" i="1" dirty="0" smtClean="0"/>
          </a:p>
          <a:p>
            <a:pPr marL="261938" indent="-261938">
              <a:tabLst>
                <a:tab pos="261938" algn="l"/>
              </a:tabLst>
            </a:pPr>
            <a:r>
              <a:rPr lang="cs-CZ" sz="3200" b="1" dirty="0" smtClean="0"/>
              <a:t>Diskonty </a:t>
            </a:r>
            <a:r>
              <a:rPr lang="en-GB" sz="3200" dirty="0" smtClean="0"/>
              <a:t>– </a:t>
            </a:r>
            <a:r>
              <a:rPr lang="cs-CZ" sz="3200" dirty="0" smtClean="0"/>
              <a:t>nabízejí různé zlevněné produkty, a nebo „méně“ značkové.</a:t>
            </a:r>
          </a:p>
          <a:p>
            <a:pPr marL="261938" indent="-261938">
              <a:tabLst>
                <a:tab pos="261938" algn="l"/>
              </a:tabLst>
            </a:pPr>
            <a:r>
              <a:rPr lang="cs-CZ" sz="3200" i="1" dirty="0" smtClean="0"/>
              <a:t>Příklad</a:t>
            </a:r>
            <a:r>
              <a:rPr lang="en-GB" sz="3200" i="1" dirty="0" smtClean="0"/>
              <a:t>: </a:t>
            </a:r>
            <a:r>
              <a:rPr lang="cs-CZ" sz="3200" i="1" smtClean="0"/>
              <a:t>Outlety</a:t>
            </a:r>
            <a:endParaRPr lang="cs-CZ" sz="3200" i="1" dirty="0"/>
          </a:p>
          <a:p>
            <a:pPr marL="171450" lvl="1" indent="0">
              <a:buNone/>
            </a:pPr>
            <a:endParaRPr lang="en-GB" sz="3000" dirty="0" smtClean="0"/>
          </a:p>
        </p:txBody>
      </p:sp>
    </p:spTree>
    <p:extLst>
      <p:ext uri="{BB962C8B-B14F-4D97-AF65-F5344CB8AC3E}">
        <p14:creationId xmlns:p14="http://schemas.microsoft.com/office/powerpoint/2010/main" val="97326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Resources</a:t>
            </a:r>
            <a:r>
              <a:rPr lang="cs-CZ" dirty="0" smtClean="0"/>
              <a:t>: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/>
              <a:t>http://</a:t>
            </a:r>
            <a:r>
              <a:rPr lang="cs-CZ" dirty="0" smtClean="0"/>
              <a:t>www.learnmarketing.net/place.htm</a:t>
            </a:r>
          </a:p>
          <a:p>
            <a:r>
              <a:rPr lang="cs-CZ" dirty="0"/>
              <a:t>http://www.the-reseller-network.com/content/88/types-of-retailers</a:t>
            </a:r>
            <a:r>
              <a:rPr lang="cs-CZ" dirty="0" smtClean="0"/>
              <a:t>/</a:t>
            </a:r>
          </a:p>
          <a:p>
            <a:r>
              <a:rPr lang="cs-CZ" dirty="0"/>
              <a:t>http://www.ehow.com/info_7751319_major-functions-distribution-channel.html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09466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TC101790493[[fn=Malé pracoviště, domácnost (SoHo)]]</Template>
  <TotalTime>3603</TotalTime>
  <Words>236</Words>
  <Application>Microsoft Office PowerPoint</Application>
  <PresentationFormat>Předvádění na obrazovce (4:3)</PresentationFormat>
  <Paragraphs>54</Paragraphs>
  <Slides>10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1" baseType="lpstr">
      <vt:lpstr>Soho</vt:lpstr>
      <vt:lpstr>THE PLace</vt:lpstr>
      <vt:lpstr>MARKETING MIX</vt:lpstr>
      <vt:lpstr>Typy distribuce</vt:lpstr>
      <vt:lpstr>Rozdíl mezi velkoobchody a maloobchody</vt:lpstr>
      <vt:lpstr>Funkce distribučních kanálů</vt:lpstr>
      <vt:lpstr>Funkce distribučních kanálů</vt:lpstr>
      <vt:lpstr>Typy maloobchodů</vt:lpstr>
      <vt:lpstr>Typy maloobchodů</vt:lpstr>
      <vt:lpstr>Typy maloobchodů</vt:lpstr>
      <vt:lpstr>Resources:</vt:lpstr>
    </vt:vector>
  </TitlesOfParts>
  <Company>Ledeč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</dc:title>
  <dc:creator>Flekalová Jana</dc:creator>
  <cp:lastModifiedBy>Hana Volencova</cp:lastModifiedBy>
  <cp:revision>101</cp:revision>
  <dcterms:created xsi:type="dcterms:W3CDTF">2014-04-24T17:21:30Z</dcterms:created>
  <dcterms:modified xsi:type="dcterms:W3CDTF">2014-06-02T14:11:27Z</dcterms:modified>
</cp:coreProperties>
</file>