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8"/>
  </p:notesMasterIdLst>
  <p:sldIdLst>
    <p:sldId id="256" r:id="rId2"/>
    <p:sldId id="257" r:id="rId3"/>
    <p:sldId id="258" r:id="rId4"/>
    <p:sldId id="260" r:id="rId5"/>
    <p:sldId id="261" r:id="rId6"/>
    <p:sldId id="263" r:id="rId7"/>
    <p:sldId id="259" r:id="rId8"/>
    <p:sldId id="264" r:id="rId9"/>
    <p:sldId id="267" r:id="rId10"/>
    <p:sldId id="265" r:id="rId11"/>
    <p:sldId id="266" r:id="rId12"/>
    <p:sldId id="268" r:id="rId13"/>
    <p:sldId id="269" r:id="rId14"/>
    <p:sldId id="270" r:id="rId15"/>
    <p:sldId id="271" r:id="rId16"/>
    <p:sldId id="262" r:id="rId1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Flekalová Jana" initials="FJ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406E"/>
    <a:srgbClr val="F2F729"/>
    <a:srgbClr val="8798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064" y="-5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CB0A1A-E089-4938-94CE-1FB01619F830}" type="datetimeFigureOut">
              <a:rPr lang="en-GB" smtClean="0"/>
              <a:t>02/06/2014</a:t>
            </a:fld>
            <a:endParaRPr lang="en-GB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AEBDEC-CA25-41C3-B506-EB92A6E68AD6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41238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AEBDEC-CA25-41C3-B506-EB92A6E68AD6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954117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131588C4-6B88-41B8-89F9-9C05DDA6D3DF}" type="datetimeFigureOut">
              <a:rPr lang="cs-CZ" smtClean="0"/>
              <a:t>2. 6. 2014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FAC1AB70-D8E7-4DC7-AC56-C2CFA6956C09}" type="slidenum">
              <a:rPr lang="cs-CZ" smtClean="0"/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THE PRODUCT</a:t>
            </a:r>
            <a:endParaRPr lang="cs-CZ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5718538"/>
            <a:ext cx="3489425" cy="85254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22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MARKETING MIX</a:t>
            </a:r>
            <a:endParaRPr lang="en-GB" sz="4000" b="1" dirty="0"/>
          </a:p>
        </p:txBody>
      </p:sp>
      <p:grpSp>
        <p:nvGrpSpPr>
          <p:cNvPr id="15" name="Skupina 14"/>
          <p:cNvGrpSpPr/>
          <p:nvPr/>
        </p:nvGrpSpPr>
        <p:grpSpPr>
          <a:xfrm>
            <a:off x="1048980" y="1597574"/>
            <a:ext cx="6247751" cy="3864754"/>
            <a:chOff x="1048980" y="1597574"/>
            <a:chExt cx="6247751" cy="3864754"/>
          </a:xfrm>
        </p:grpSpPr>
        <p:grpSp>
          <p:nvGrpSpPr>
            <p:cNvPr id="13" name="Skupina 12"/>
            <p:cNvGrpSpPr/>
            <p:nvPr/>
          </p:nvGrpSpPr>
          <p:grpSpPr>
            <a:xfrm rot="2113649">
              <a:off x="1048980" y="1597574"/>
              <a:ext cx="3457005" cy="3389559"/>
              <a:chOff x="1048980" y="1597574"/>
              <a:chExt cx="3457005" cy="3389559"/>
            </a:xfrm>
          </p:grpSpPr>
          <p:sp>
            <p:nvSpPr>
              <p:cNvPr id="9" name="Srdce 8"/>
              <p:cNvSpPr/>
              <p:nvPr/>
            </p:nvSpPr>
            <p:spPr>
              <a:xfrm rot="7911030">
                <a:off x="2361393" y="2957466"/>
                <a:ext cx="2176634" cy="1797619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/>
                  <a:t>PROMO-TION</a:t>
                </a:r>
                <a:endParaRPr lang="en-GB" sz="2400" b="1" dirty="0"/>
              </a:p>
            </p:txBody>
          </p:sp>
          <p:sp>
            <p:nvSpPr>
              <p:cNvPr id="10" name="Srdce 9"/>
              <p:cNvSpPr/>
              <p:nvPr/>
            </p:nvSpPr>
            <p:spPr>
              <a:xfrm rot="13639092">
                <a:off x="975386" y="2913563"/>
                <a:ext cx="2331671" cy="1815470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>
                    <a:solidFill>
                      <a:srgbClr val="FF0000"/>
                    </a:solidFill>
                  </a:rPr>
                  <a:t>PRODUCT</a:t>
                </a:r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1" name="Srdce 10"/>
              <p:cNvSpPr/>
              <p:nvPr/>
            </p:nvSpPr>
            <p:spPr>
              <a:xfrm rot="18920526">
                <a:off x="1048980" y="1597574"/>
                <a:ext cx="2132150" cy="1915486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>
                    <a:solidFill>
                      <a:schemeClr val="bg1"/>
                    </a:solidFill>
                  </a:rPr>
                  <a:t>PRICE</a:t>
                </a:r>
                <a:endParaRPr lang="en-GB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Srdce 11"/>
              <p:cNvSpPr/>
              <p:nvPr/>
            </p:nvSpPr>
            <p:spPr>
              <a:xfrm rot="2591269">
                <a:off x="2319063" y="1626677"/>
                <a:ext cx="2186922" cy="1857280"/>
              </a:xfrm>
              <a:prstGeom prst="heart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cs-CZ" sz="2400" b="1" dirty="0" smtClean="0"/>
                  <a:t>PLACE</a:t>
                </a:r>
                <a:endParaRPr lang="en-GB" sz="2400" b="1" dirty="0"/>
              </a:p>
            </p:txBody>
          </p:sp>
        </p:grpSp>
        <p:sp>
          <p:nvSpPr>
            <p:cNvPr id="14" name="Rovnoramenný trojúhelník 13"/>
            <p:cNvSpPr/>
            <p:nvPr/>
          </p:nvSpPr>
          <p:spPr>
            <a:xfrm rot="17931342">
              <a:off x="4947394" y="3112991"/>
              <a:ext cx="1216006" cy="3482668"/>
            </a:xfrm>
            <a:prstGeom prst="triangle">
              <a:avLst/>
            </a:prstGeom>
            <a:solidFill>
              <a:srgbClr val="92D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rtlCol="0" anchor="ctr"/>
            <a:lstStyle/>
            <a:p>
              <a:pPr algn="ctr"/>
              <a:r>
                <a:rPr lang="cs-CZ" sz="2400" b="1" dirty="0" smtClean="0"/>
                <a:t>MARKETING MIX</a:t>
              </a:r>
              <a:endParaRPr lang="en-GB" sz="2400" b="1" dirty="0"/>
            </a:p>
          </p:txBody>
        </p:sp>
      </p:grpSp>
      <p:sp>
        <p:nvSpPr>
          <p:cNvPr id="16" name="Obdélník 15"/>
          <p:cNvSpPr/>
          <p:nvPr/>
        </p:nvSpPr>
        <p:spPr>
          <a:xfrm>
            <a:off x="4850676" y="1416911"/>
            <a:ext cx="40772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3600" dirty="0" smtClean="0"/>
              <a:t>Produkt je jednou ze součástí marketingového mixu</a:t>
            </a:r>
          </a:p>
        </p:txBody>
      </p:sp>
    </p:spTree>
    <p:extLst>
      <p:ext uri="{BB962C8B-B14F-4D97-AF65-F5344CB8AC3E}">
        <p14:creationId xmlns:p14="http://schemas.microsoft.com/office/powerpoint/2010/main" val="2161831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968152"/>
          </a:xfrm>
        </p:spPr>
        <p:txBody>
          <a:bodyPr>
            <a:normAutofit/>
          </a:bodyPr>
          <a:lstStyle/>
          <a:p>
            <a:r>
              <a:rPr lang="cs-CZ" sz="3400" b="1" dirty="0" smtClean="0"/>
              <a:t>Co může být produktem v marketingu?</a:t>
            </a:r>
            <a:endParaRPr lang="cs-CZ" sz="3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412776"/>
            <a:ext cx="8595360" cy="48234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 smtClean="0"/>
              <a:t>= </a:t>
            </a:r>
            <a:r>
              <a:rPr lang="cs-CZ" sz="3200" dirty="0" smtClean="0"/>
              <a:t>vše co může být prodáno, nabídnuto nebo vyměněno</a:t>
            </a:r>
          </a:p>
          <a:p>
            <a:pPr marL="0" indent="0">
              <a:buNone/>
            </a:pPr>
            <a:r>
              <a:rPr lang="cs-CZ" sz="3200" dirty="0" smtClean="0"/>
              <a:t>= nejsou to jen </a:t>
            </a:r>
            <a:r>
              <a:rPr lang="cs-CZ" sz="3200" dirty="0" err="1" smtClean="0"/>
              <a:t>mariální</a:t>
            </a:r>
            <a:r>
              <a:rPr lang="cs-CZ" sz="3200" dirty="0" smtClean="0"/>
              <a:t> věci (auto, kartáček, pomeranč) ale i nehmotné věci (myšlenka, know-how)</a:t>
            </a:r>
            <a:endParaRPr lang="en-GB" sz="32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3" y="4931019"/>
            <a:ext cx="1695085" cy="1695085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338" y="3457550"/>
            <a:ext cx="2503926" cy="1713411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062" y="4290278"/>
            <a:ext cx="2214026" cy="176136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088" y="5091686"/>
            <a:ext cx="2448272" cy="1506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680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Typy produktu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51520" y="1268760"/>
            <a:ext cx="8595360" cy="4937760"/>
          </a:xfrm>
        </p:spPr>
        <p:txBody>
          <a:bodyPr>
            <a:normAutofit/>
          </a:bodyPr>
          <a:lstStyle/>
          <a:p>
            <a:r>
              <a:rPr lang="cs-CZ" sz="3000" dirty="0"/>
              <a:t>Typy výrobku: </a:t>
            </a:r>
            <a:br>
              <a:rPr lang="cs-CZ" sz="3000" dirty="0"/>
            </a:br>
            <a:r>
              <a:rPr lang="cs-CZ" sz="3000" dirty="0"/>
              <a:t>dlouhodobý - fyzické zboží, jako jsou potraviny nebo TV </a:t>
            </a:r>
            <a:br>
              <a:rPr lang="cs-CZ" sz="3000" dirty="0"/>
            </a:br>
            <a:r>
              <a:rPr lang="cs-CZ" sz="3000" dirty="0"/>
              <a:t>nehmotný - nefyzická služba, lékařská prohlídka atd</a:t>
            </a:r>
            <a:r>
              <a:rPr lang="cs-CZ" sz="3000" dirty="0" smtClean="0"/>
              <a:t>.</a:t>
            </a:r>
          </a:p>
          <a:p>
            <a:r>
              <a:rPr lang="cs-CZ" sz="3000" dirty="0" smtClean="0"/>
              <a:t>Rozdělení </a:t>
            </a:r>
            <a:r>
              <a:rPr lang="cs-CZ" sz="3000" dirty="0"/>
              <a:t>podle typu zákazníka: </a:t>
            </a:r>
            <a:br>
              <a:rPr lang="cs-CZ" sz="3000" dirty="0"/>
            </a:br>
            <a:r>
              <a:rPr lang="cs-CZ" sz="3000" dirty="0"/>
              <a:t>Produkty pro spotřebitele </a:t>
            </a:r>
            <a:br>
              <a:rPr lang="cs-CZ" sz="3000" dirty="0"/>
            </a:br>
            <a:r>
              <a:rPr lang="cs-CZ" sz="3000" dirty="0"/>
              <a:t>produkty pro firmy</a:t>
            </a:r>
          </a:p>
          <a:p>
            <a:pPr marL="261938" lvl="1" indent="-261938"/>
            <a:endParaRPr lang="en-GB" sz="3200" spc="30" dirty="0" smtClean="0"/>
          </a:p>
        </p:txBody>
      </p:sp>
    </p:spTree>
    <p:extLst>
      <p:ext uri="{BB962C8B-B14F-4D97-AF65-F5344CB8AC3E}">
        <p14:creationId xmlns:p14="http://schemas.microsoft.com/office/powerpoint/2010/main" val="287527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Produkty pro zákazníky</a:t>
            </a:r>
            <a:endParaRPr lang="en-GB" sz="40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65113" lvl="1" indent="-265113"/>
            <a:r>
              <a:rPr lang="cs-CZ" sz="3200" dirty="0" smtClean="0"/>
              <a:t>Rychloobrátkové </a:t>
            </a:r>
            <a:r>
              <a:rPr lang="cs-CZ" sz="3200" dirty="0"/>
              <a:t>zboží</a:t>
            </a:r>
            <a:r>
              <a:rPr lang="en-GB" sz="3200" dirty="0" smtClean="0"/>
              <a:t>(FMCG</a:t>
            </a:r>
            <a:r>
              <a:rPr lang="en-GB" sz="3200" dirty="0" smtClean="0"/>
              <a:t>)</a:t>
            </a:r>
            <a:r>
              <a:rPr lang="cs-CZ" sz="3200" dirty="0" smtClean="0"/>
              <a:t> </a:t>
            </a:r>
          </a:p>
          <a:p>
            <a:pPr marL="0" lvl="1" indent="0">
              <a:buNone/>
            </a:pPr>
            <a:endParaRPr lang="cs-CZ" sz="3200" dirty="0"/>
          </a:p>
          <a:p>
            <a:pPr marL="0" lvl="1" indent="0">
              <a:buNone/>
            </a:pPr>
            <a:endParaRPr lang="cs-CZ" sz="3200" dirty="0" smtClean="0"/>
          </a:p>
          <a:p>
            <a:pPr marL="457200" lvl="1" indent="-457200"/>
            <a:r>
              <a:rPr lang="cs-CZ" sz="3200" dirty="0" smtClean="0"/>
              <a:t>trvanlivé</a:t>
            </a:r>
            <a:endParaRPr lang="cs-CZ" sz="3200" dirty="0" smtClean="0"/>
          </a:p>
          <a:p>
            <a:pPr marL="457200" lvl="1" indent="-457200"/>
            <a:endParaRPr lang="cs-CZ" sz="3200" dirty="0"/>
          </a:p>
          <a:p>
            <a:pPr marL="457200" lvl="1" indent="-457200"/>
            <a:endParaRPr lang="cs-CZ" sz="3200" dirty="0" smtClean="0"/>
          </a:p>
          <a:p>
            <a:pPr marL="457200" lvl="1" indent="-457200"/>
            <a:r>
              <a:rPr lang="cs-CZ" sz="3200" dirty="0" smtClean="0"/>
              <a:t>Služby</a:t>
            </a:r>
            <a:endParaRPr lang="en-GB" sz="3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645024"/>
            <a:ext cx="1428750" cy="98107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3444998"/>
            <a:ext cx="1428750" cy="138112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977953"/>
            <a:ext cx="885825" cy="142875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844824"/>
            <a:ext cx="714375" cy="142875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591" y="1910741"/>
            <a:ext cx="1428750" cy="142875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3989" y="3444998"/>
            <a:ext cx="895350" cy="142875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318" y="5157192"/>
            <a:ext cx="1428750" cy="14097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123" y="5328642"/>
            <a:ext cx="2105526" cy="1066800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46" y="4884108"/>
            <a:ext cx="990600" cy="142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729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b="1" dirty="0" smtClean="0"/>
              <a:t>Produkty pro firmy</a:t>
            </a:r>
            <a:endParaRPr lang="en-GB" b="1" dirty="0"/>
          </a:p>
        </p:txBody>
      </p:sp>
      <p:sp>
        <p:nvSpPr>
          <p:cNvPr id="17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074768"/>
          </a:xfrm>
        </p:spPr>
        <p:txBody>
          <a:bodyPr>
            <a:normAutofit/>
          </a:bodyPr>
          <a:lstStyle/>
          <a:p>
            <a:pPr marL="265113" lvl="1" indent="-265113"/>
            <a:r>
              <a:rPr lang="cs-CZ" sz="3200" dirty="0" smtClean="0"/>
              <a:t>Materiály a komponenty – dřevo, voda, olej, šroubky</a:t>
            </a:r>
            <a:endParaRPr lang="cs-CZ" sz="3200" dirty="0" smtClean="0"/>
          </a:p>
          <a:p>
            <a:pPr marL="265113" lvl="1" indent="-265113"/>
            <a:r>
              <a:rPr lang="cs-CZ" sz="3200" dirty="0" smtClean="0"/>
              <a:t>Produkty, které firma potřebuje k výrobě ale tyto nejsou součástí procesu – budovy, auta</a:t>
            </a:r>
            <a:endParaRPr lang="cs-CZ" sz="3200" i="1" dirty="0" smtClean="0"/>
          </a:p>
          <a:p>
            <a:pPr marL="265113" lvl="1" indent="-265113"/>
            <a:endParaRPr lang="cs-CZ" sz="3200" i="1" dirty="0"/>
          </a:p>
          <a:p>
            <a:pPr marL="265113" lvl="1" indent="-265113"/>
            <a:r>
              <a:rPr lang="cs-CZ" sz="3200" dirty="0" smtClean="0"/>
              <a:t>Dodávky a služby</a:t>
            </a:r>
            <a:endParaRPr lang="cs-CZ" sz="3200" dirty="0"/>
          </a:p>
          <a:p>
            <a:pPr marL="265113" lvl="1" indent="-265113"/>
            <a:endParaRPr lang="en-GB" sz="3000" dirty="0" smtClean="0"/>
          </a:p>
        </p:txBody>
      </p:sp>
    </p:spTree>
    <p:extLst>
      <p:ext uri="{BB962C8B-B14F-4D97-AF65-F5344CB8AC3E}">
        <p14:creationId xmlns:p14="http://schemas.microsoft.com/office/powerpoint/2010/main" val="194483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b="1" dirty="0" smtClean="0"/>
              <a:t>BUILDING PRODUCT BENEFITS</a:t>
            </a:r>
            <a:endParaRPr lang="en-GB" sz="4000" b="1" dirty="0"/>
          </a:p>
        </p:txBody>
      </p:sp>
      <p:sp>
        <p:nvSpPr>
          <p:cNvPr id="1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Philip </a:t>
            </a:r>
            <a:r>
              <a:rPr lang="en-GB" sz="3200" dirty="0" err="1"/>
              <a:t>Kotler</a:t>
            </a:r>
            <a:r>
              <a:rPr lang="cs-CZ" sz="3200" dirty="0"/>
              <a:t> </a:t>
            </a:r>
            <a:r>
              <a:rPr lang="en-GB" sz="3200" dirty="0"/>
              <a:t>suggested that a product should be viewed on three levels.</a:t>
            </a:r>
          </a:p>
          <a:p>
            <a:pPr marL="171450" lvl="1" indent="0">
              <a:buNone/>
            </a:pPr>
            <a:endParaRPr lang="en-GB" sz="3000" dirty="0" smtClean="0"/>
          </a:p>
        </p:txBody>
      </p:sp>
      <p:grpSp>
        <p:nvGrpSpPr>
          <p:cNvPr id="17" name="Skupina 16"/>
          <p:cNvGrpSpPr/>
          <p:nvPr/>
        </p:nvGrpSpPr>
        <p:grpSpPr>
          <a:xfrm>
            <a:off x="377615" y="2656666"/>
            <a:ext cx="4824536" cy="3456384"/>
            <a:chOff x="375925" y="2888940"/>
            <a:chExt cx="4824536" cy="3456384"/>
          </a:xfrm>
        </p:grpSpPr>
        <p:grpSp>
          <p:nvGrpSpPr>
            <p:cNvPr id="16" name="Skupina 15"/>
            <p:cNvGrpSpPr/>
            <p:nvPr/>
          </p:nvGrpSpPr>
          <p:grpSpPr>
            <a:xfrm>
              <a:off x="375925" y="2888940"/>
              <a:ext cx="4824536" cy="3456384"/>
              <a:chOff x="375925" y="2888940"/>
              <a:chExt cx="4824536" cy="3456384"/>
            </a:xfrm>
          </p:grpSpPr>
          <p:grpSp>
            <p:nvGrpSpPr>
              <p:cNvPr id="12" name="Skupina 11"/>
              <p:cNvGrpSpPr/>
              <p:nvPr/>
            </p:nvGrpSpPr>
            <p:grpSpPr>
              <a:xfrm>
                <a:off x="375925" y="2888940"/>
                <a:ext cx="4824536" cy="3456384"/>
                <a:chOff x="467544" y="2924944"/>
                <a:chExt cx="4824536" cy="3456384"/>
              </a:xfrm>
            </p:grpSpPr>
            <p:sp>
              <p:nvSpPr>
                <p:cNvPr id="5" name="Ovál 4"/>
                <p:cNvSpPr/>
                <p:nvPr/>
              </p:nvSpPr>
              <p:spPr>
                <a:xfrm>
                  <a:off x="467544" y="2924944"/>
                  <a:ext cx="4824536" cy="3456384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" name="Ovál 5"/>
                <p:cNvSpPr/>
                <p:nvPr/>
              </p:nvSpPr>
              <p:spPr>
                <a:xfrm>
                  <a:off x="954403" y="3933056"/>
                  <a:ext cx="3816424" cy="2232248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7" name="Ovál 6"/>
                <p:cNvSpPr/>
                <p:nvPr/>
              </p:nvSpPr>
              <p:spPr>
                <a:xfrm>
                  <a:off x="1799692" y="4869160"/>
                  <a:ext cx="2160240" cy="1080120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cs-CZ" sz="2400" b="1" dirty="0" smtClean="0">
                      <a:solidFill>
                        <a:schemeClr val="tx1"/>
                      </a:solidFill>
                    </a:rPr>
                    <a:t>CORE PRODUCT</a:t>
                  </a:r>
                  <a:endParaRPr lang="en-GB" sz="2400" b="1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8" name="TextovéPole 7"/>
              <p:cNvSpPr txBox="1"/>
              <p:nvPr/>
            </p:nvSpPr>
            <p:spPr>
              <a:xfrm>
                <a:off x="1690876" y="3939451"/>
                <a:ext cx="216024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cs-CZ" sz="2400" b="1" dirty="0" smtClean="0"/>
                  <a:t>TOTAL PRODUCT</a:t>
                </a:r>
                <a:endParaRPr lang="en-GB" sz="2400" b="1" dirty="0"/>
              </a:p>
            </p:txBody>
          </p:sp>
        </p:grpSp>
        <p:sp>
          <p:nvSpPr>
            <p:cNvPr id="9" name="TextovéPole 8"/>
            <p:cNvSpPr txBox="1"/>
            <p:nvPr/>
          </p:nvSpPr>
          <p:spPr>
            <a:xfrm>
              <a:off x="1539483" y="3060321"/>
              <a:ext cx="241226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400" b="1" dirty="0" smtClean="0"/>
                <a:t>AUGMENTED PRODUCT</a:t>
              </a:r>
              <a:endParaRPr lang="en-GB" sz="2400" b="1" dirty="0"/>
            </a:p>
          </p:txBody>
        </p:sp>
      </p:grpSp>
      <p:sp>
        <p:nvSpPr>
          <p:cNvPr id="18" name="TextovéPole 17"/>
          <p:cNvSpPr txBox="1"/>
          <p:nvPr/>
        </p:nvSpPr>
        <p:spPr>
          <a:xfrm>
            <a:off x="5587595" y="5714257"/>
            <a:ext cx="2160240" cy="830997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core function, </a:t>
            </a:r>
            <a:r>
              <a:rPr lang="en-GB" sz="2400" i="1" dirty="0" smtClean="0"/>
              <a:t>e.g. telephone</a:t>
            </a:r>
            <a:endParaRPr lang="en-GB" sz="2400" i="1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5577159" y="3568678"/>
            <a:ext cx="3312367" cy="1938992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core function + branding, packaging, features</a:t>
            </a:r>
            <a:r>
              <a:rPr lang="en-GB" sz="2400" i="1" dirty="0" smtClean="0"/>
              <a:t>, </a:t>
            </a:r>
            <a:r>
              <a:rPr lang="en-GB" sz="2400" i="1" dirty="0" err="1" smtClean="0"/>
              <a:t>e.g</a:t>
            </a:r>
            <a:r>
              <a:rPr lang="cs-CZ" sz="2400" i="1" dirty="0" smtClean="0"/>
              <a:t>.</a:t>
            </a:r>
            <a:r>
              <a:rPr lang="en-GB" sz="2400" i="1" dirty="0" smtClean="0"/>
              <a:t> telephone Nokia with camera and GPS in a green box</a:t>
            </a:r>
            <a:endParaRPr lang="en-GB" sz="2400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5563772" y="2056501"/>
            <a:ext cx="3096344" cy="1200329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total product + guarantee and after sales </a:t>
            </a:r>
            <a:endParaRPr lang="en-GB" sz="2400" dirty="0"/>
          </a:p>
        </p:txBody>
      </p:sp>
      <p:cxnSp>
        <p:nvCxnSpPr>
          <p:cNvPr id="22" name="Přímá spojnice se šipkou 21"/>
          <p:cNvCxnSpPr/>
          <p:nvPr/>
        </p:nvCxnSpPr>
        <p:spPr>
          <a:xfrm flipH="1">
            <a:off x="4188139" y="2492896"/>
            <a:ext cx="1375633" cy="1075782"/>
          </a:xfrm>
          <a:prstGeom prst="straightConnector1">
            <a:avLst/>
          </a:prstGeom>
          <a:ln w="254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Přímá spojnice se šipkou 24"/>
          <p:cNvCxnSpPr/>
          <p:nvPr/>
        </p:nvCxnSpPr>
        <p:spPr>
          <a:xfrm flipH="1">
            <a:off x="4188139" y="4384858"/>
            <a:ext cx="1389021" cy="396044"/>
          </a:xfrm>
          <a:prstGeom prst="straightConnector1">
            <a:avLst/>
          </a:prstGeom>
          <a:ln w="254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Přímá spojnice se šipkou 25"/>
          <p:cNvCxnSpPr/>
          <p:nvPr/>
        </p:nvCxnSpPr>
        <p:spPr>
          <a:xfrm flipH="1" flipV="1">
            <a:off x="3491880" y="5301208"/>
            <a:ext cx="2071893" cy="811842"/>
          </a:xfrm>
          <a:prstGeom prst="straightConnector1">
            <a:avLst/>
          </a:prstGeom>
          <a:ln w="254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266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Rozhodnutí o novém produktu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sz="3200" dirty="0" smtClean="0"/>
              <a:t>Pokud chce firma vyrábět nový produkt, musí </a:t>
            </a:r>
            <a:r>
              <a:rPr lang="cs-CZ" sz="3200" dirty="0" err="1" smtClean="0"/>
              <a:t>rozhodout</a:t>
            </a:r>
            <a:r>
              <a:rPr lang="cs-CZ" sz="3200" dirty="0" smtClean="0"/>
              <a:t> o několika skutečnostech:</a:t>
            </a:r>
            <a:endParaRPr lang="cs-CZ" sz="3200" dirty="0" smtClean="0"/>
          </a:p>
          <a:p>
            <a:pPr marL="266700" indent="-268288"/>
            <a:r>
              <a:rPr lang="cs-CZ" sz="3200" dirty="0" smtClean="0"/>
              <a:t>Užitečnost výrobku</a:t>
            </a:r>
            <a:endParaRPr lang="cs-CZ" sz="3200" dirty="0"/>
          </a:p>
          <a:p>
            <a:pPr marL="266700" indent="-268288"/>
            <a:r>
              <a:rPr lang="cs-CZ" sz="3200" dirty="0" smtClean="0"/>
              <a:t>značka</a:t>
            </a:r>
            <a:endParaRPr lang="cs-CZ" sz="3200" dirty="0" smtClean="0"/>
          </a:p>
          <a:p>
            <a:pPr marL="266700" indent="-268288"/>
            <a:r>
              <a:rPr lang="cs-CZ" sz="3200" dirty="0" smtClean="0"/>
              <a:t>označení</a:t>
            </a:r>
            <a:endParaRPr lang="cs-CZ" sz="3200" dirty="0" smtClean="0"/>
          </a:p>
          <a:p>
            <a:pPr marL="266700" indent="-268288"/>
            <a:r>
              <a:rPr lang="cs-CZ" sz="3200" dirty="0" smtClean="0"/>
              <a:t>obal</a:t>
            </a:r>
            <a:endParaRPr lang="cs-CZ" sz="3200" dirty="0" smtClean="0"/>
          </a:p>
          <a:p>
            <a:pPr marL="266700" indent="-268288"/>
            <a:r>
              <a:rPr lang="cs-CZ" sz="3200" dirty="0" smtClean="0"/>
              <a:t>Poprodejní servis</a:t>
            </a:r>
            <a:endParaRPr lang="cs-CZ" sz="3200" dirty="0" smtClean="0"/>
          </a:p>
        </p:txBody>
      </p:sp>
    </p:spTree>
    <p:extLst>
      <p:ext uri="{BB962C8B-B14F-4D97-AF65-F5344CB8AC3E}">
        <p14:creationId xmlns:p14="http://schemas.microsoft.com/office/powerpoint/2010/main" val="319178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Užitečnost produktu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66700" indent="-268288"/>
            <a:r>
              <a:rPr lang="cs-CZ" sz="3200" dirty="0" smtClean="0"/>
              <a:t>Kvalita</a:t>
            </a:r>
          </a:p>
          <a:p>
            <a:pPr marL="266700" indent="-268288"/>
            <a:r>
              <a:rPr lang="cs-CZ" sz="3200" dirty="0" smtClean="0"/>
              <a:t>Technická specifikace</a:t>
            </a:r>
            <a:endParaRPr lang="cs-CZ" sz="3200" dirty="0" smtClean="0"/>
          </a:p>
          <a:p>
            <a:pPr marL="266700" indent="-268288"/>
            <a:r>
              <a:rPr lang="cs-CZ" sz="3200" dirty="0" smtClean="0"/>
              <a:t>Design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29063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Značka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66700" indent="-268288"/>
            <a:r>
              <a:rPr lang="cs-CZ" sz="3200" dirty="0" smtClean="0"/>
              <a:t>Jméno, značka, symbol, </a:t>
            </a:r>
            <a:r>
              <a:rPr lang="cs-CZ" sz="3200" dirty="0" err="1" smtClean="0"/>
              <a:t>frze</a:t>
            </a:r>
            <a:r>
              <a:rPr lang="cs-CZ" sz="3200" dirty="0" smtClean="0"/>
              <a:t> nebo kombinace předchozího</a:t>
            </a:r>
          </a:p>
          <a:p>
            <a:pPr marL="266700" indent="-268288"/>
            <a:r>
              <a:rPr lang="cs-CZ" sz="3200" dirty="0" smtClean="0"/>
              <a:t>Identifikuje produkt</a:t>
            </a:r>
            <a:endParaRPr lang="en-GB" sz="30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140968"/>
            <a:ext cx="2592287" cy="844307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868" y="5029298"/>
            <a:ext cx="1593354" cy="1204279"/>
          </a:xfrm>
          <a:prstGeom prst="rect">
            <a:avLst/>
          </a:prstGeom>
        </p:spPr>
      </p:pic>
      <p:grpSp>
        <p:nvGrpSpPr>
          <p:cNvPr id="11" name="Skupina 10"/>
          <p:cNvGrpSpPr/>
          <p:nvPr/>
        </p:nvGrpSpPr>
        <p:grpSpPr>
          <a:xfrm>
            <a:off x="3635896" y="3736267"/>
            <a:ext cx="1855092" cy="2101346"/>
            <a:chOff x="3059831" y="3656089"/>
            <a:chExt cx="2143125" cy="2666345"/>
          </a:xfrm>
        </p:grpSpPr>
        <p:pic>
          <p:nvPicPr>
            <p:cNvPr id="9" name="Obrázek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9831" y="3656089"/>
              <a:ext cx="2143125" cy="2143125"/>
            </a:xfrm>
            <a:prstGeom prst="rect">
              <a:avLst/>
            </a:prstGeom>
          </p:spPr>
        </p:pic>
        <p:sp>
          <p:nvSpPr>
            <p:cNvPr id="10" name="TextovéPole 9"/>
            <p:cNvSpPr txBox="1"/>
            <p:nvPr/>
          </p:nvSpPr>
          <p:spPr>
            <a:xfrm>
              <a:off x="3059831" y="5799214"/>
              <a:ext cx="2143125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cs-CZ" sz="2800" b="1" dirty="0" err="1" smtClean="0"/>
                <a:t>Das</a:t>
              </a:r>
              <a:r>
                <a:rPr lang="cs-CZ" sz="2800" b="1" dirty="0" smtClean="0"/>
                <a:t> Auto.</a:t>
              </a:r>
              <a:endParaRPr lang="en-GB" sz="28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47311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Označení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2346576"/>
          </a:xfrm>
        </p:spPr>
        <p:txBody>
          <a:bodyPr>
            <a:normAutofit/>
          </a:bodyPr>
          <a:lstStyle/>
          <a:p>
            <a:pPr marL="261938" indent="-261938"/>
            <a:r>
              <a:rPr lang="cs-CZ" sz="3200" dirty="0" smtClean="0"/>
              <a:t>Označení produktu dává prodávající kupujícímu informace o charakteristikách produktu. Může být tvořeno symboly, piktogramy, grafikou, logy, textem, čísly.</a:t>
            </a:r>
            <a:endParaRPr lang="en-GB" sz="32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492"/>
          <a:stretch/>
        </p:blipFill>
        <p:spPr>
          <a:xfrm>
            <a:off x="6732240" y="3556751"/>
            <a:ext cx="1984942" cy="19756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428203"/>
            <a:ext cx="2286000" cy="1609725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0224" y="5453023"/>
            <a:ext cx="1689529" cy="123342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3389414"/>
            <a:ext cx="1728192" cy="329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3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Životní cyklus produktu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263525" indent="-265113"/>
            <a:r>
              <a:rPr lang="cs-CZ" sz="3200" dirty="0" smtClean="0"/>
              <a:t>Životní cyklus produktu se zaměřuje na prodej výrobku v čase</a:t>
            </a:r>
            <a:endParaRPr lang="en-GB" sz="3200" dirty="0"/>
          </a:p>
          <a:p>
            <a:pPr marL="263525" indent="-265113"/>
            <a:endParaRPr lang="cs-CZ" sz="3200" dirty="0"/>
          </a:p>
          <a:p>
            <a:pPr marL="263525" indent="-265113"/>
            <a:endParaRPr lang="cs-CZ" sz="3200" dirty="0" smtClean="0"/>
          </a:p>
          <a:p>
            <a:pPr marL="263525" indent="-265113"/>
            <a:endParaRPr lang="cs-CZ" sz="3200" dirty="0"/>
          </a:p>
          <a:p>
            <a:pPr marL="263525" indent="-265113"/>
            <a:endParaRPr lang="cs-CZ" sz="3200" dirty="0" smtClean="0"/>
          </a:p>
          <a:p>
            <a:pPr marL="0" indent="0">
              <a:buNone/>
            </a:pPr>
            <a:endParaRPr lang="en-GB" sz="3200" dirty="0"/>
          </a:p>
        </p:txBody>
      </p:sp>
      <p:grpSp>
        <p:nvGrpSpPr>
          <p:cNvPr id="44" name="Skupina 43"/>
          <p:cNvGrpSpPr/>
          <p:nvPr/>
        </p:nvGrpSpPr>
        <p:grpSpPr>
          <a:xfrm>
            <a:off x="572071" y="2592524"/>
            <a:ext cx="7316872" cy="3748897"/>
            <a:chOff x="572071" y="2592524"/>
            <a:chExt cx="7316872" cy="3748897"/>
          </a:xfrm>
        </p:grpSpPr>
        <p:grpSp>
          <p:nvGrpSpPr>
            <p:cNvPr id="38" name="Skupina 37"/>
            <p:cNvGrpSpPr/>
            <p:nvPr/>
          </p:nvGrpSpPr>
          <p:grpSpPr>
            <a:xfrm>
              <a:off x="572071" y="2803037"/>
              <a:ext cx="7316872" cy="3538384"/>
              <a:chOff x="572071" y="2803037"/>
              <a:chExt cx="7316872" cy="3538384"/>
            </a:xfrm>
          </p:grpSpPr>
          <p:grpSp>
            <p:nvGrpSpPr>
              <p:cNvPr id="29" name="Skupina 28"/>
              <p:cNvGrpSpPr/>
              <p:nvPr/>
            </p:nvGrpSpPr>
            <p:grpSpPr>
              <a:xfrm>
                <a:off x="572071" y="2844552"/>
                <a:ext cx="7316872" cy="3496869"/>
                <a:chOff x="572071" y="2844552"/>
                <a:chExt cx="7316872" cy="3496869"/>
              </a:xfrm>
            </p:grpSpPr>
            <p:sp>
              <p:nvSpPr>
                <p:cNvPr id="24" name="TextovéPole 23"/>
                <p:cNvSpPr txBox="1"/>
                <p:nvPr/>
              </p:nvSpPr>
              <p:spPr>
                <a:xfrm>
                  <a:off x="3995936" y="5818201"/>
                  <a:ext cx="1368152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cs-CZ" sz="2800" b="1" dirty="0" smtClean="0"/>
                    <a:t>Čas</a:t>
                  </a:r>
                  <a:endParaRPr lang="en-GB" sz="2800" b="1" dirty="0"/>
                </a:p>
              </p:txBody>
            </p:sp>
            <p:grpSp>
              <p:nvGrpSpPr>
                <p:cNvPr id="28" name="Skupina 27"/>
                <p:cNvGrpSpPr/>
                <p:nvPr/>
              </p:nvGrpSpPr>
              <p:grpSpPr>
                <a:xfrm>
                  <a:off x="572071" y="2844552"/>
                  <a:ext cx="7316872" cy="2960712"/>
                  <a:chOff x="572071" y="2844552"/>
                  <a:chExt cx="7316872" cy="2960712"/>
                </a:xfrm>
              </p:grpSpPr>
              <p:sp>
                <p:nvSpPr>
                  <p:cNvPr id="25" name="TextovéPole 24"/>
                  <p:cNvSpPr txBox="1"/>
                  <p:nvPr/>
                </p:nvSpPr>
                <p:spPr>
                  <a:xfrm>
                    <a:off x="572071" y="3051050"/>
                    <a:ext cx="615553" cy="2538189"/>
                  </a:xfrm>
                  <a:prstGeom prst="rect">
                    <a:avLst/>
                  </a:prstGeom>
                  <a:noFill/>
                </p:spPr>
                <p:txBody>
                  <a:bodyPr vert="vert270" wrap="square" rtlCol="0">
                    <a:spAutoFit/>
                  </a:bodyPr>
                  <a:lstStyle/>
                  <a:p>
                    <a:pPr algn="ctr"/>
                    <a:r>
                      <a:rPr lang="cs-CZ" sz="2800" b="1" dirty="0" smtClean="0"/>
                      <a:t>Prodej, odbyt</a:t>
                    </a:r>
                    <a:endParaRPr lang="en-GB" sz="2800" b="1" dirty="0"/>
                  </a:p>
                </p:txBody>
              </p:sp>
              <p:grpSp>
                <p:nvGrpSpPr>
                  <p:cNvPr id="27" name="Skupina 26"/>
                  <p:cNvGrpSpPr/>
                  <p:nvPr/>
                </p:nvGrpSpPr>
                <p:grpSpPr>
                  <a:xfrm>
                    <a:off x="1187624" y="2844552"/>
                    <a:ext cx="6701319" cy="2960712"/>
                    <a:chOff x="1187624" y="2844552"/>
                    <a:chExt cx="6701319" cy="2960712"/>
                  </a:xfrm>
                </p:grpSpPr>
                <p:cxnSp>
                  <p:nvCxnSpPr>
                    <p:cNvPr id="17" name="Přímá spojnice se šipkou 16"/>
                    <p:cNvCxnSpPr/>
                    <p:nvPr/>
                  </p:nvCxnSpPr>
                  <p:spPr>
                    <a:xfrm>
                      <a:off x="1187624" y="5805264"/>
                      <a:ext cx="6701319" cy="0"/>
                    </a:xfrm>
                    <a:prstGeom prst="straightConnector1">
                      <a:avLst/>
                    </a:prstGeom>
                    <a:ln w="31750">
                      <a:solidFill>
                        <a:schemeClr val="accent2">
                          <a:lumMod val="50000"/>
                        </a:schemeClr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8" name="Přímá spojnice se šipkou 17"/>
                    <p:cNvCxnSpPr/>
                    <p:nvPr/>
                  </p:nvCxnSpPr>
                  <p:spPr>
                    <a:xfrm flipV="1">
                      <a:off x="1200718" y="2844552"/>
                      <a:ext cx="0" cy="2960712"/>
                    </a:xfrm>
                    <a:prstGeom prst="straightConnector1">
                      <a:avLst/>
                    </a:prstGeom>
                    <a:ln w="31750">
                      <a:solidFill>
                        <a:schemeClr val="accent2">
                          <a:lumMod val="50000"/>
                        </a:schemeClr>
                      </a:solidFill>
                      <a:tailEnd type="arrow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26" name="Volný tvar 25"/>
                    <p:cNvSpPr/>
                    <p:nvPr/>
                  </p:nvSpPr>
                  <p:spPr>
                    <a:xfrm>
                      <a:off x="1204686" y="3395978"/>
                      <a:ext cx="6633028" cy="2380708"/>
                    </a:xfrm>
                    <a:custGeom>
                      <a:avLst/>
                      <a:gdLst>
                        <a:gd name="connsiteX0" fmla="*/ 0 w 6633028"/>
                        <a:gd name="connsiteY0" fmla="*/ 2380708 h 2380708"/>
                        <a:gd name="connsiteX1" fmla="*/ 914400 w 6633028"/>
                        <a:gd name="connsiteY1" fmla="*/ 2061393 h 2380708"/>
                        <a:gd name="connsiteX2" fmla="*/ 928914 w 6633028"/>
                        <a:gd name="connsiteY2" fmla="*/ 2046879 h 2380708"/>
                        <a:gd name="connsiteX3" fmla="*/ 4194628 w 6633028"/>
                        <a:gd name="connsiteY3" fmla="*/ 72936 h 2380708"/>
                        <a:gd name="connsiteX4" fmla="*/ 6633028 w 6633028"/>
                        <a:gd name="connsiteY4" fmla="*/ 392251 h 2380708"/>
                        <a:gd name="connsiteX5" fmla="*/ 6633028 w 6633028"/>
                        <a:gd name="connsiteY5" fmla="*/ 392251 h 238070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6633028" h="2380708">
                          <a:moveTo>
                            <a:pt x="0" y="2380708"/>
                          </a:moveTo>
                          <a:lnTo>
                            <a:pt x="914400" y="2061393"/>
                          </a:lnTo>
                          <a:cubicBezTo>
                            <a:pt x="1069219" y="2005755"/>
                            <a:pt x="928914" y="2046879"/>
                            <a:pt x="928914" y="2046879"/>
                          </a:cubicBezTo>
                          <a:cubicBezTo>
                            <a:pt x="1475619" y="1715470"/>
                            <a:pt x="3243942" y="348707"/>
                            <a:pt x="4194628" y="72936"/>
                          </a:cubicBezTo>
                          <a:cubicBezTo>
                            <a:pt x="5145314" y="-202835"/>
                            <a:pt x="6633028" y="392251"/>
                            <a:pt x="6633028" y="392251"/>
                          </a:cubicBezTo>
                          <a:lnTo>
                            <a:pt x="6633028" y="392251"/>
                          </a:lnTo>
                        </a:path>
                      </a:pathLst>
                    </a:custGeom>
                    <a:noFill/>
                    <a:ln w="31750">
                      <a:solidFill>
                        <a:schemeClr val="accent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/>
                    </a:p>
                  </p:txBody>
                </p:sp>
              </p:grpSp>
            </p:grpSp>
          </p:grpSp>
          <p:cxnSp>
            <p:nvCxnSpPr>
              <p:cNvPr id="31" name="Přímá spojnice 30"/>
              <p:cNvCxnSpPr/>
              <p:nvPr/>
            </p:nvCxnSpPr>
            <p:spPr>
              <a:xfrm>
                <a:off x="2142885" y="2831615"/>
                <a:ext cx="0" cy="2973649"/>
              </a:xfrm>
              <a:prstGeom prst="line">
                <a:avLst/>
              </a:prstGeom>
              <a:ln w="317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Přímá spojnice 32"/>
              <p:cNvCxnSpPr/>
              <p:nvPr/>
            </p:nvCxnSpPr>
            <p:spPr>
              <a:xfrm>
                <a:off x="4707350" y="2831614"/>
                <a:ext cx="0" cy="2973649"/>
              </a:xfrm>
              <a:prstGeom prst="line">
                <a:avLst/>
              </a:prstGeom>
              <a:ln w="317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Přímá spojnice 35"/>
              <p:cNvCxnSpPr/>
              <p:nvPr/>
            </p:nvCxnSpPr>
            <p:spPr>
              <a:xfrm>
                <a:off x="5508104" y="2844552"/>
                <a:ext cx="0" cy="2973649"/>
              </a:xfrm>
              <a:prstGeom prst="line">
                <a:avLst/>
              </a:prstGeom>
              <a:ln w="317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Přímá spojnice 36"/>
              <p:cNvCxnSpPr/>
              <p:nvPr/>
            </p:nvCxnSpPr>
            <p:spPr>
              <a:xfrm>
                <a:off x="6444208" y="2803037"/>
                <a:ext cx="0" cy="2973649"/>
              </a:xfrm>
              <a:prstGeom prst="line">
                <a:avLst/>
              </a:prstGeom>
              <a:ln w="3175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Ovál 38"/>
            <p:cNvSpPr/>
            <p:nvPr/>
          </p:nvSpPr>
          <p:spPr>
            <a:xfrm>
              <a:off x="1439146" y="4679931"/>
              <a:ext cx="559002" cy="50405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3600" b="1" dirty="0" smtClean="0">
                  <a:solidFill>
                    <a:srgbClr val="FF0000"/>
                  </a:solidFill>
                </a:rPr>
                <a:t>1</a:t>
              </a:r>
              <a:endParaRPr lang="en-GB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40" name="Ovál 39"/>
            <p:cNvSpPr/>
            <p:nvPr/>
          </p:nvSpPr>
          <p:spPr>
            <a:xfrm>
              <a:off x="7226616" y="2808195"/>
              <a:ext cx="559002" cy="50405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3600" b="1" dirty="0" smtClean="0">
                  <a:solidFill>
                    <a:srgbClr val="FF0000"/>
                  </a:solidFill>
                </a:rPr>
                <a:t>5</a:t>
              </a:r>
              <a:endParaRPr lang="en-GB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41" name="Ovál 40"/>
            <p:cNvSpPr/>
            <p:nvPr/>
          </p:nvSpPr>
          <p:spPr>
            <a:xfrm>
              <a:off x="5724128" y="2592524"/>
              <a:ext cx="559002" cy="50405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3600" b="1" dirty="0" smtClean="0">
                  <a:solidFill>
                    <a:srgbClr val="FF0000"/>
                  </a:solidFill>
                </a:rPr>
                <a:t>4</a:t>
              </a:r>
              <a:endParaRPr lang="en-GB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42" name="Ovál 41"/>
            <p:cNvSpPr/>
            <p:nvPr/>
          </p:nvSpPr>
          <p:spPr>
            <a:xfrm>
              <a:off x="4814777" y="2799022"/>
              <a:ext cx="559002" cy="50405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3600" b="1" dirty="0" smtClean="0">
                  <a:solidFill>
                    <a:srgbClr val="FF0000"/>
                  </a:solidFill>
                </a:rPr>
                <a:t>3</a:t>
              </a:r>
              <a:endParaRPr lang="en-GB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43" name="Ovál 42"/>
            <p:cNvSpPr/>
            <p:nvPr/>
          </p:nvSpPr>
          <p:spPr>
            <a:xfrm>
              <a:off x="2955550" y="3638999"/>
              <a:ext cx="559002" cy="50405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2225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s-CZ" sz="3600" b="1" dirty="0" smtClean="0">
                  <a:solidFill>
                    <a:srgbClr val="FF0000"/>
                  </a:solidFill>
                </a:rPr>
                <a:t>2</a:t>
              </a:r>
              <a:endParaRPr lang="en-GB" sz="36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899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268004"/>
            <a:ext cx="8591550" cy="1066801"/>
          </a:xfrm>
        </p:spPr>
        <p:txBody>
          <a:bodyPr/>
          <a:lstStyle/>
          <a:p>
            <a:r>
              <a:rPr lang="cs-CZ" b="1" dirty="0"/>
              <a:t>Životní cyklus produktu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3200" dirty="0" smtClean="0"/>
              <a:t>Obsahuje 6 částí</a:t>
            </a:r>
            <a:r>
              <a:rPr lang="en-GB" sz="3200" dirty="0" smtClean="0"/>
              <a:t>:</a:t>
            </a:r>
            <a:endParaRPr lang="en-GB" sz="3200" dirty="0" smtClean="0"/>
          </a:p>
          <a:p>
            <a:pPr marL="261938" indent="-261938"/>
            <a:r>
              <a:rPr lang="cs-CZ" sz="3200" dirty="0" smtClean="0"/>
              <a:t>Vývoj</a:t>
            </a:r>
            <a:endParaRPr lang="en-GB" sz="3200" dirty="0" smtClean="0"/>
          </a:p>
          <a:p>
            <a:pPr marL="261938" indent="-261938"/>
            <a:r>
              <a:rPr lang="cs-CZ" sz="3200" dirty="0" smtClean="0"/>
              <a:t>představení</a:t>
            </a:r>
            <a:r>
              <a:rPr lang="en-GB" sz="3200" dirty="0" smtClean="0"/>
              <a:t> (</a:t>
            </a:r>
            <a:r>
              <a:rPr lang="cs-CZ" sz="3200" dirty="0" smtClean="0"/>
              <a:t>1</a:t>
            </a:r>
            <a:r>
              <a:rPr lang="en-GB" sz="3200" dirty="0" smtClean="0"/>
              <a:t>)</a:t>
            </a:r>
            <a:endParaRPr lang="en-GB" sz="3200" dirty="0" smtClean="0"/>
          </a:p>
          <a:p>
            <a:pPr marL="261938" indent="-261938"/>
            <a:r>
              <a:rPr lang="cs-CZ" sz="3200" dirty="0" smtClean="0"/>
              <a:t>růst</a:t>
            </a:r>
            <a:r>
              <a:rPr lang="cs-CZ" sz="3200" dirty="0" smtClean="0"/>
              <a:t> </a:t>
            </a:r>
            <a:r>
              <a:rPr lang="en-GB" sz="3200" dirty="0" smtClean="0"/>
              <a:t>(</a:t>
            </a:r>
            <a:r>
              <a:rPr lang="cs-CZ" sz="3200" dirty="0" smtClean="0"/>
              <a:t>2</a:t>
            </a:r>
            <a:r>
              <a:rPr lang="en-GB" sz="3200" dirty="0" smtClean="0"/>
              <a:t>)</a:t>
            </a:r>
            <a:endParaRPr lang="en-GB" sz="3200" dirty="0" smtClean="0"/>
          </a:p>
          <a:p>
            <a:pPr marL="261938" indent="-261938"/>
            <a:r>
              <a:rPr lang="cs-CZ" sz="3200" dirty="0" smtClean="0"/>
              <a:t>Zralost </a:t>
            </a:r>
            <a:r>
              <a:rPr lang="en-GB" sz="3200" dirty="0" smtClean="0"/>
              <a:t>(</a:t>
            </a:r>
            <a:r>
              <a:rPr lang="cs-CZ" sz="3200" dirty="0" smtClean="0"/>
              <a:t>3</a:t>
            </a:r>
            <a:r>
              <a:rPr lang="en-GB" sz="3200" dirty="0" smtClean="0"/>
              <a:t>)</a:t>
            </a:r>
            <a:endParaRPr lang="en-GB" sz="3200" dirty="0" smtClean="0"/>
          </a:p>
          <a:p>
            <a:pPr marL="261938" indent="-261938"/>
            <a:r>
              <a:rPr lang="cs-CZ" sz="3200" dirty="0" smtClean="0"/>
              <a:t>Nasycení</a:t>
            </a:r>
            <a:r>
              <a:rPr lang="cs-CZ" sz="3200" dirty="0" smtClean="0"/>
              <a:t> </a:t>
            </a:r>
            <a:r>
              <a:rPr lang="en-GB" sz="3200" dirty="0" smtClean="0"/>
              <a:t>(</a:t>
            </a:r>
            <a:r>
              <a:rPr lang="cs-CZ" sz="3200" dirty="0" smtClean="0"/>
              <a:t>4</a:t>
            </a:r>
            <a:r>
              <a:rPr lang="en-GB" sz="3200" dirty="0" smtClean="0"/>
              <a:t>)</a:t>
            </a:r>
            <a:endParaRPr lang="en-GB" sz="3200" dirty="0" smtClean="0"/>
          </a:p>
          <a:p>
            <a:pPr marL="261938" indent="-261938"/>
            <a:r>
              <a:rPr lang="cs-CZ" sz="3200" dirty="0" smtClean="0"/>
              <a:t>pokles</a:t>
            </a:r>
            <a:r>
              <a:rPr lang="cs-CZ" sz="3200" dirty="0" smtClean="0"/>
              <a:t> </a:t>
            </a:r>
            <a:r>
              <a:rPr lang="en-GB" sz="3200" dirty="0" smtClean="0"/>
              <a:t>(</a:t>
            </a:r>
            <a:r>
              <a:rPr lang="cs-CZ" sz="3200" dirty="0" smtClean="0"/>
              <a:t>5</a:t>
            </a:r>
            <a:r>
              <a:rPr lang="en-GB" sz="3200" dirty="0" smtClean="0"/>
              <a:t>)</a:t>
            </a:r>
            <a:endParaRPr lang="en-GB" sz="32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9405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Fáze životního cyklu produktu</a:t>
            </a:r>
            <a:endParaRPr lang="en-GB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pPr marL="263525" indent="-265113"/>
            <a:r>
              <a:rPr lang="cs-CZ" sz="3200" dirty="0" smtClean="0"/>
              <a:t>Vývoj – žádný odbyt a vysoké náklady</a:t>
            </a:r>
          </a:p>
          <a:p>
            <a:pPr marL="263525" indent="-265113"/>
            <a:r>
              <a:rPr lang="cs-CZ" sz="3200" dirty="0" smtClean="0"/>
              <a:t>Představení – malý prodej, vysoké náklady na reklamu</a:t>
            </a:r>
          </a:p>
          <a:p>
            <a:pPr marL="263525" indent="-265113"/>
            <a:r>
              <a:rPr lang="cs-CZ" sz="3200" dirty="0" smtClean="0"/>
              <a:t>Růst – vzrůstající prodej, vysoké náklady</a:t>
            </a:r>
          </a:p>
          <a:p>
            <a:pPr marL="263525" indent="-265113"/>
            <a:r>
              <a:rPr lang="cs-CZ" sz="3200" dirty="0" smtClean="0"/>
              <a:t>Zralost – stabilní prodeje, nižší náklady na reklamu, vysoké zisky</a:t>
            </a:r>
          </a:p>
          <a:p>
            <a:pPr marL="263525" indent="-265113"/>
            <a:r>
              <a:rPr lang="cs-CZ" sz="3200" dirty="0" smtClean="0"/>
              <a:t>Nasycení – prodej začíná pomalu klesat, vysoký profit, je důležité najít nový a nebo alternativní produkt</a:t>
            </a:r>
          </a:p>
          <a:p>
            <a:pPr marL="263525" indent="-265113"/>
            <a:r>
              <a:rPr lang="cs-CZ" sz="3200" dirty="0" smtClean="0"/>
              <a:t>Pokles – klesající prodej, zisky klesají, produkt může být stažen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182368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Různé druhy životního cyklu</a:t>
            </a:r>
            <a:endParaRPr lang="en-GB" b="1" dirty="0"/>
          </a:p>
        </p:txBody>
      </p:sp>
      <p:grpSp>
        <p:nvGrpSpPr>
          <p:cNvPr id="34" name="Skupina 33"/>
          <p:cNvGrpSpPr/>
          <p:nvPr/>
        </p:nvGrpSpPr>
        <p:grpSpPr>
          <a:xfrm>
            <a:off x="836170" y="1592264"/>
            <a:ext cx="2559744" cy="2101464"/>
            <a:chOff x="572096" y="1540587"/>
            <a:chExt cx="2559744" cy="2101464"/>
          </a:xfrm>
        </p:grpSpPr>
        <p:grpSp>
          <p:nvGrpSpPr>
            <p:cNvPr id="25" name="Skupina 24"/>
            <p:cNvGrpSpPr/>
            <p:nvPr/>
          </p:nvGrpSpPr>
          <p:grpSpPr>
            <a:xfrm>
              <a:off x="572096" y="1540587"/>
              <a:ext cx="2376264" cy="1512168"/>
              <a:chOff x="611560" y="2204864"/>
              <a:chExt cx="2376264" cy="1512168"/>
            </a:xfrm>
          </p:grpSpPr>
          <p:grpSp>
            <p:nvGrpSpPr>
              <p:cNvPr id="13" name="Skupina 12"/>
              <p:cNvGrpSpPr/>
              <p:nvPr/>
            </p:nvGrpSpPr>
            <p:grpSpPr>
              <a:xfrm>
                <a:off x="611560" y="2204864"/>
                <a:ext cx="2376264" cy="1512168"/>
                <a:chOff x="611560" y="2204864"/>
                <a:chExt cx="2376264" cy="1512168"/>
              </a:xfrm>
            </p:grpSpPr>
            <p:cxnSp>
              <p:nvCxnSpPr>
                <p:cNvPr id="7" name="Přímá spojnice 6"/>
                <p:cNvCxnSpPr/>
                <p:nvPr/>
              </p:nvCxnSpPr>
              <p:spPr>
                <a:xfrm>
                  <a:off x="611560" y="2204864"/>
                  <a:ext cx="0" cy="1512168"/>
                </a:xfrm>
                <a:prstGeom prst="line">
                  <a:avLst/>
                </a:prstGeom>
                <a:ln w="222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Přímá spojnice 7"/>
                <p:cNvCxnSpPr/>
                <p:nvPr/>
              </p:nvCxnSpPr>
              <p:spPr>
                <a:xfrm flipH="1" flipV="1">
                  <a:off x="611560" y="3711150"/>
                  <a:ext cx="2376264" cy="5882"/>
                </a:xfrm>
                <a:prstGeom prst="line">
                  <a:avLst/>
                </a:prstGeom>
                <a:ln w="222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Volný tvar 23"/>
              <p:cNvSpPr/>
              <p:nvPr/>
            </p:nvSpPr>
            <p:spPr>
              <a:xfrm>
                <a:off x="611560" y="2282299"/>
                <a:ext cx="2336800" cy="1417221"/>
              </a:xfrm>
              <a:custGeom>
                <a:avLst/>
                <a:gdLst>
                  <a:gd name="connsiteX0" fmla="*/ 0 w 2336800"/>
                  <a:gd name="connsiteY0" fmla="*/ 1376692 h 1417221"/>
                  <a:gd name="connsiteX1" fmla="*/ 290286 w 2336800"/>
                  <a:gd name="connsiteY1" fmla="*/ 1246064 h 1417221"/>
                  <a:gd name="connsiteX2" fmla="*/ 1117600 w 2336800"/>
                  <a:gd name="connsiteY2" fmla="*/ 12349 h 1417221"/>
                  <a:gd name="connsiteX3" fmla="*/ 2336800 w 2336800"/>
                  <a:gd name="connsiteY3" fmla="*/ 578407 h 1417221"/>
                  <a:gd name="connsiteX4" fmla="*/ 2336800 w 2336800"/>
                  <a:gd name="connsiteY4" fmla="*/ 578407 h 1417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36800" h="1417221">
                    <a:moveTo>
                      <a:pt x="0" y="1376692"/>
                    </a:moveTo>
                    <a:cubicBezTo>
                      <a:pt x="52009" y="1425073"/>
                      <a:pt x="104019" y="1473455"/>
                      <a:pt x="290286" y="1246064"/>
                    </a:cubicBezTo>
                    <a:cubicBezTo>
                      <a:pt x="476553" y="1018673"/>
                      <a:pt x="776514" y="123625"/>
                      <a:pt x="1117600" y="12349"/>
                    </a:cubicBezTo>
                    <a:cubicBezTo>
                      <a:pt x="1458686" y="-98927"/>
                      <a:pt x="2336800" y="578407"/>
                      <a:pt x="2336800" y="578407"/>
                    </a:cubicBezTo>
                    <a:lnTo>
                      <a:pt x="2336800" y="578407"/>
                    </a:lnTo>
                  </a:path>
                </a:pathLst>
              </a:custGeom>
              <a:noFill/>
              <a:ln w="22225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3" name="TextovéPole 32"/>
            <p:cNvSpPr txBox="1"/>
            <p:nvPr/>
          </p:nvSpPr>
          <p:spPr>
            <a:xfrm>
              <a:off x="572096" y="3180386"/>
              <a:ext cx="25597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400" b="1" dirty="0" smtClean="0"/>
                <a:t>Klasick</a:t>
              </a:r>
              <a:r>
                <a:rPr lang="cs-CZ" sz="2400" b="1" dirty="0" smtClean="0"/>
                <a:t>ý typ</a:t>
              </a:r>
              <a:endParaRPr lang="en-GB" sz="2400" b="1" dirty="0"/>
            </a:p>
          </p:txBody>
        </p:sp>
      </p:grpSp>
      <p:grpSp>
        <p:nvGrpSpPr>
          <p:cNvPr id="36" name="Skupina 35"/>
          <p:cNvGrpSpPr/>
          <p:nvPr/>
        </p:nvGrpSpPr>
        <p:grpSpPr>
          <a:xfrm>
            <a:off x="4936547" y="1592264"/>
            <a:ext cx="2587781" cy="2071006"/>
            <a:chOff x="5123971" y="1755304"/>
            <a:chExt cx="2587781" cy="2071006"/>
          </a:xfrm>
        </p:grpSpPr>
        <p:grpSp>
          <p:nvGrpSpPr>
            <p:cNvPr id="28" name="Skupina 27"/>
            <p:cNvGrpSpPr/>
            <p:nvPr/>
          </p:nvGrpSpPr>
          <p:grpSpPr>
            <a:xfrm>
              <a:off x="5148064" y="1755304"/>
              <a:ext cx="2376264" cy="1512168"/>
              <a:chOff x="5148064" y="1755304"/>
              <a:chExt cx="2376264" cy="1512168"/>
            </a:xfrm>
          </p:grpSpPr>
          <p:grpSp>
            <p:nvGrpSpPr>
              <p:cNvPr id="20" name="Skupina 19"/>
              <p:cNvGrpSpPr/>
              <p:nvPr/>
            </p:nvGrpSpPr>
            <p:grpSpPr>
              <a:xfrm>
                <a:off x="5148064" y="1755304"/>
                <a:ext cx="2376264" cy="1512168"/>
                <a:chOff x="611560" y="2204864"/>
                <a:chExt cx="2376264" cy="1512168"/>
              </a:xfrm>
            </p:grpSpPr>
            <p:cxnSp>
              <p:nvCxnSpPr>
                <p:cNvPr id="21" name="Přímá spojnice 20"/>
                <p:cNvCxnSpPr/>
                <p:nvPr/>
              </p:nvCxnSpPr>
              <p:spPr>
                <a:xfrm>
                  <a:off x="611560" y="2204864"/>
                  <a:ext cx="0" cy="1512168"/>
                </a:xfrm>
                <a:prstGeom prst="line">
                  <a:avLst/>
                </a:prstGeom>
                <a:ln w="222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Přímá spojnice 21"/>
                <p:cNvCxnSpPr/>
                <p:nvPr/>
              </p:nvCxnSpPr>
              <p:spPr>
                <a:xfrm flipH="1" flipV="1">
                  <a:off x="611560" y="3711150"/>
                  <a:ext cx="2376264" cy="5882"/>
                </a:xfrm>
                <a:prstGeom prst="line">
                  <a:avLst/>
                </a:prstGeom>
                <a:ln w="222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Volný tvar 26"/>
              <p:cNvSpPr/>
              <p:nvPr/>
            </p:nvSpPr>
            <p:spPr>
              <a:xfrm>
                <a:off x="5152571" y="2873829"/>
                <a:ext cx="2119086" cy="377371"/>
              </a:xfrm>
              <a:custGeom>
                <a:avLst/>
                <a:gdLst>
                  <a:gd name="connsiteX0" fmla="*/ 0 w 2119086"/>
                  <a:gd name="connsiteY0" fmla="*/ 377371 h 377371"/>
                  <a:gd name="connsiteX1" fmla="*/ 566058 w 2119086"/>
                  <a:gd name="connsiteY1" fmla="*/ 0 h 377371"/>
                  <a:gd name="connsiteX2" fmla="*/ 2119086 w 2119086"/>
                  <a:gd name="connsiteY2" fmla="*/ 377371 h 377371"/>
                  <a:gd name="connsiteX3" fmla="*/ 2119086 w 2119086"/>
                  <a:gd name="connsiteY3" fmla="*/ 377371 h 377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119086" h="377371">
                    <a:moveTo>
                      <a:pt x="0" y="377371"/>
                    </a:moveTo>
                    <a:cubicBezTo>
                      <a:pt x="106438" y="188685"/>
                      <a:pt x="212877" y="0"/>
                      <a:pt x="566058" y="0"/>
                    </a:cubicBezTo>
                    <a:cubicBezTo>
                      <a:pt x="919239" y="0"/>
                      <a:pt x="2119086" y="377371"/>
                      <a:pt x="2119086" y="377371"/>
                    </a:cubicBezTo>
                    <a:lnTo>
                      <a:pt x="2119086" y="377371"/>
                    </a:lnTo>
                  </a:path>
                </a:pathLst>
              </a:custGeom>
              <a:noFill/>
              <a:ln w="254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5" name="TextovéPole 34"/>
            <p:cNvSpPr txBox="1"/>
            <p:nvPr/>
          </p:nvSpPr>
          <p:spPr>
            <a:xfrm>
              <a:off x="5123971" y="3364645"/>
              <a:ext cx="258778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400" b="1" dirty="0" smtClean="0"/>
                <a:t>Chybný produkt</a:t>
              </a:r>
              <a:endParaRPr lang="en-GB" sz="2400" b="1" dirty="0"/>
            </a:p>
          </p:txBody>
        </p:sp>
      </p:grpSp>
      <p:grpSp>
        <p:nvGrpSpPr>
          <p:cNvPr id="38" name="Skupina 37"/>
          <p:cNvGrpSpPr/>
          <p:nvPr/>
        </p:nvGrpSpPr>
        <p:grpSpPr>
          <a:xfrm>
            <a:off x="854200" y="3842630"/>
            <a:ext cx="3456384" cy="2287485"/>
            <a:chOff x="755576" y="4396683"/>
            <a:chExt cx="3456384" cy="2287485"/>
          </a:xfrm>
        </p:grpSpPr>
        <p:grpSp>
          <p:nvGrpSpPr>
            <p:cNvPr id="30" name="Skupina 29"/>
            <p:cNvGrpSpPr/>
            <p:nvPr/>
          </p:nvGrpSpPr>
          <p:grpSpPr>
            <a:xfrm>
              <a:off x="755576" y="4396683"/>
              <a:ext cx="2376264" cy="1752282"/>
              <a:chOff x="755576" y="4396683"/>
              <a:chExt cx="2376264" cy="1752282"/>
            </a:xfrm>
          </p:grpSpPr>
          <p:grpSp>
            <p:nvGrpSpPr>
              <p:cNvPr id="14" name="Skupina 13"/>
              <p:cNvGrpSpPr/>
              <p:nvPr/>
            </p:nvGrpSpPr>
            <p:grpSpPr>
              <a:xfrm>
                <a:off x="755576" y="4636797"/>
                <a:ext cx="2376264" cy="1512168"/>
                <a:chOff x="611560" y="2204864"/>
                <a:chExt cx="2376264" cy="1512168"/>
              </a:xfrm>
            </p:grpSpPr>
            <p:cxnSp>
              <p:nvCxnSpPr>
                <p:cNvPr id="15" name="Přímá spojnice 14"/>
                <p:cNvCxnSpPr/>
                <p:nvPr/>
              </p:nvCxnSpPr>
              <p:spPr>
                <a:xfrm>
                  <a:off x="611560" y="2204864"/>
                  <a:ext cx="0" cy="1512168"/>
                </a:xfrm>
                <a:prstGeom prst="line">
                  <a:avLst/>
                </a:prstGeom>
                <a:ln w="222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Přímá spojnice 15"/>
                <p:cNvCxnSpPr/>
                <p:nvPr/>
              </p:nvCxnSpPr>
              <p:spPr>
                <a:xfrm flipH="1" flipV="1">
                  <a:off x="611560" y="3711150"/>
                  <a:ext cx="2376264" cy="5882"/>
                </a:xfrm>
                <a:prstGeom prst="line">
                  <a:avLst/>
                </a:prstGeom>
                <a:ln w="222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9" name="Volný tvar 28"/>
              <p:cNvSpPr/>
              <p:nvPr/>
            </p:nvSpPr>
            <p:spPr>
              <a:xfrm>
                <a:off x="834572" y="4396683"/>
                <a:ext cx="856342" cy="1742859"/>
              </a:xfrm>
              <a:custGeom>
                <a:avLst/>
                <a:gdLst>
                  <a:gd name="connsiteX0" fmla="*/ 0 w 856342"/>
                  <a:gd name="connsiteY0" fmla="*/ 1742859 h 1742859"/>
                  <a:gd name="connsiteX1" fmla="*/ 464457 w 856342"/>
                  <a:gd name="connsiteY1" fmla="*/ 1145 h 1742859"/>
                  <a:gd name="connsiteX2" fmla="*/ 856342 w 856342"/>
                  <a:gd name="connsiteY2" fmla="*/ 1452573 h 1742859"/>
                  <a:gd name="connsiteX3" fmla="*/ 856342 w 856342"/>
                  <a:gd name="connsiteY3" fmla="*/ 1452573 h 1742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56342" h="1742859">
                    <a:moveTo>
                      <a:pt x="0" y="1742859"/>
                    </a:moveTo>
                    <a:cubicBezTo>
                      <a:pt x="160866" y="896192"/>
                      <a:pt x="321733" y="49526"/>
                      <a:pt x="464457" y="1145"/>
                    </a:cubicBezTo>
                    <a:cubicBezTo>
                      <a:pt x="607181" y="-47236"/>
                      <a:pt x="856342" y="1452573"/>
                      <a:pt x="856342" y="1452573"/>
                    </a:cubicBezTo>
                    <a:lnTo>
                      <a:pt x="856342" y="1452573"/>
                    </a:lnTo>
                  </a:path>
                </a:pathLst>
              </a:custGeom>
              <a:noFill/>
              <a:ln w="254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7" name="TextovéPole 36"/>
            <p:cNvSpPr txBox="1"/>
            <p:nvPr/>
          </p:nvSpPr>
          <p:spPr>
            <a:xfrm>
              <a:off x="755576" y="6222503"/>
              <a:ext cx="34563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400" b="1" dirty="0" smtClean="0"/>
                <a:t>„vrtošivé</a:t>
              </a:r>
              <a:r>
                <a:rPr lang="cs-CZ" sz="2400" b="1" smtClean="0"/>
                <a:t>“ produkty</a:t>
              </a:r>
              <a:endParaRPr lang="en-GB" sz="2400" b="1" dirty="0"/>
            </a:p>
          </p:txBody>
        </p:sp>
      </p:grpSp>
      <p:grpSp>
        <p:nvGrpSpPr>
          <p:cNvPr id="40" name="Skupina 39"/>
          <p:cNvGrpSpPr/>
          <p:nvPr/>
        </p:nvGrpSpPr>
        <p:grpSpPr>
          <a:xfrm>
            <a:off x="4937111" y="4074712"/>
            <a:ext cx="4248607" cy="1991804"/>
            <a:chOff x="4880607" y="4221088"/>
            <a:chExt cx="4248607" cy="1991804"/>
          </a:xfrm>
        </p:grpSpPr>
        <p:grpSp>
          <p:nvGrpSpPr>
            <p:cNvPr id="32" name="Skupina 31"/>
            <p:cNvGrpSpPr/>
            <p:nvPr/>
          </p:nvGrpSpPr>
          <p:grpSpPr>
            <a:xfrm>
              <a:off x="4891314" y="4221088"/>
              <a:ext cx="3817257" cy="1512168"/>
              <a:chOff x="4891314" y="4221088"/>
              <a:chExt cx="3817257" cy="1512168"/>
            </a:xfrm>
          </p:grpSpPr>
          <p:grpSp>
            <p:nvGrpSpPr>
              <p:cNvPr id="17" name="Skupina 16"/>
              <p:cNvGrpSpPr/>
              <p:nvPr/>
            </p:nvGrpSpPr>
            <p:grpSpPr>
              <a:xfrm>
                <a:off x="4895393" y="4221088"/>
                <a:ext cx="2376264" cy="1512168"/>
                <a:chOff x="611560" y="2204864"/>
                <a:chExt cx="2376264" cy="1512168"/>
              </a:xfrm>
            </p:grpSpPr>
            <p:cxnSp>
              <p:nvCxnSpPr>
                <p:cNvPr id="18" name="Přímá spojnice 17"/>
                <p:cNvCxnSpPr/>
                <p:nvPr/>
              </p:nvCxnSpPr>
              <p:spPr>
                <a:xfrm>
                  <a:off x="611560" y="2204864"/>
                  <a:ext cx="0" cy="1512168"/>
                </a:xfrm>
                <a:prstGeom prst="line">
                  <a:avLst/>
                </a:prstGeom>
                <a:ln w="222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Přímá spojnice 18"/>
                <p:cNvCxnSpPr/>
                <p:nvPr/>
              </p:nvCxnSpPr>
              <p:spPr>
                <a:xfrm flipH="1" flipV="1">
                  <a:off x="611560" y="3711150"/>
                  <a:ext cx="2376264" cy="5882"/>
                </a:xfrm>
                <a:prstGeom prst="line">
                  <a:avLst/>
                </a:prstGeom>
                <a:ln w="22225">
                  <a:solidFill>
                    <a:schemeClr val="accent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1" name="Volný tvar 30"/>
              <p:cNvSpPr/>
              <p:nvPr/>
            </p:nvSpPr>
            <p:spPr>
              <a:xfrm>
                <a:off x="4891314" y="4614591"/>
                <a:ext cx="3817257" cy="1089523"/>
              </a:xfrm>
              <a:custGeom>
                <a:avLst/>
                <a:gdLst>
                  <a:gd name="connsiteX0" fmla="*/ 0 w 3817257"/>
                  <a:gd name="connsiteY0" fmla="*/ 1089523 h 1089523"/>
                  <a:gd name="connsiteX1" fmla="*/ 232229 w 3817257"/>
                  <a:gd name="connsiteY1" fmla="*/ 857295 h 1089523"/>
                  <a:gd name="connsiteX2" fmla="*/ 769257 w 3817257"/>
                  <a:gd name="connsiteY2" fmla="*/ 952 h 1089523"/>
                  <a:gd name="connsiteX3" fmla="*/ 1524000 w 3817257"/>
                  <a:gd name="connsiteY3" fmla="*/ 683123 h 1089523"/>
                  <a:gd name="connsiteX4" fmla="*/ 2177143 w 3817257"/>
                  <a:gd name="connsiteY4" fmla="*/ 407352 h 1089523"/>
                  <a:gd name="connsiteX5" fmla="*/ 2641600 w 3817257"/>
                  <a:gd name="connsiteY5" fmla="*/ 683123 h 1089523"/>
                  <a:gd name="connsiteX6" fmla="*/ 3251200 w 3817257"/>
                  <a:gd name="connsiteY6" fmla="*/ 44495 h 1089523"/>
                  <a:gd name="connsiteX7" fmla="*/ 3817257 w 3817257"/>
                  <a:gd name="connsiteY7" fmla="*/ 363809 h 1089523"/>
                  <a:gd name="connsiteX8" fmla="*/ 3817257 w 3817257"/>
                  <a:gd name="connsiteY8" fmla="*/ 363809 h 10895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817257" h="1089523">
                    <a:moveTo>
                      <a:pt x="0" y="1089523"/>
                    </a:moveTo>
                    <a:cubicBezTo>
                      <a:pt x="52010" y="1064123"/>
                      <a:pt x="104020" y="1038723"/>
                      <a:pt x="232229" y="857295"/>
                    </a:cubicBezTo>
                    <a:cubicBezTo>
                      <a:pt x="360438" y="675867"/>
                      <a:pt x="553962" y="29981"/>
                      <a:pt x="769257" y="952"/>
                    </a:cubicBezTo>
                    <a:cubicBezTo>
                      <a:pt x="984552" y="-28077"/>
                      <a:pt x="1289352" y="615390"/>
                      <a:pt x="1524000" y="683123"/>
                    </a:cubicBezTo>
                    <a:cubicBezTo>
                      <a:pt x="1758648" y="750856"/>
                      <a:pt x="1990876" y="407352"/>
                      <a:pt x="2177143" y="407352"/>
                    </a:cubicBezTo>
                    <a:cubicBezTo>
                      <a:pt x="2363410" y="407352"/>
                      <a:pt x="2462591" y="743599"/>
                      <a:pt x="2641600" y="683123"/>
                    </a:cubicBezTo>
                    <a:cubicBezTo>
                      <a:pt x="2820609" y="622647"/>
                      <a:pt x="3055257" y="97714"/>
                      <a:pt x="3251200" y="44495"/>
                    </a:cubicBezTo>
                    <a:cubicBezTo>
                      <a:pt x="3447143" y="-8724"/>
                      <a:pt x="3817257" y="363809"/>
                      <a:pt x="3817257" y="363809"/>
                    </a:cubicBezTo>
                    <a:lnTo>
                      <a:pt x="3817257" y="363809"/>
                    </a:lnTo>
                  </a:path>
                </a:pathLst>
              </a:custGeom>
              <a:noFill/>
              <a:ln w="254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39" name="TextovéPole 38"/>
            <p:cNvSpPr txBox="1"/>
            <p:nvPr/>
          </p:nvSpPr>
          <p:spPr>
            <a:xfrm>
              <a:off x="4880607" y="5751227"/>
              <a:ext cx="424860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cs-CZ" sz="2400" b="1" dirty="0" smtClean="0"/>
                <a:t>Oblíbený retro produkt</a:t>
              </a:r>
              <a:endParaRPr lang="en-GB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98923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r>
              <a:rPr lang="cs-CZ" dirty="0" smtClean="0"/>
              <a:t>:</a:t>
            </a:r>
            <a:endParaRPr lang="en-GB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cs-CZ" dirty="0"/>
              <a:t>http://</a:t>
            </a:r>
            <a:r>
              <a:rPr lang="cs-CZ" dirty="0" smtClean="0"/>
              <a:t>businesscasestudies.co.uk/business-theory/marketing/product.html#axzz33J6qVt55</a:t>
            </a:r>
          </a:p>
          <a:p>
            <a:r>
              <a:rPr lang="cs-CZ" dirty="0"/>
              <a:t>http://</a:t>
            </a:r>
            <a:r>
              <a:rPr lang="cs-CZ" dirty="0" smtClean="0"/>
              <a:t>www.learnmarketing.net/product.htm</a:t>
            </a:r>
          </a:p>
          <a:p>
            <a:r>
              <a:rPr lang="cs-CZ" dirty="0"/>
              <a:t>http://</a:t>
            </a:r>
            <a:r>
              <a:rPr lang="cs-CZ" dirty="0" smtClean="0"/>
              <a:t>en.wikipedia.org/wiki/Durable_good</a:t>
            </a:r>
          </a:p>
          <a:p>
            <a:r>
              <a:rPr lang="cs-CZ" dirty="0"/>
              <a:t>http://</a:t>
            </a:r>
            <a:r>
              <a:rPr lang="cs-CZ" dirty="0" smtClean="0"/>
              <a:t>commons.wikimedia.org</a:t>
            </a:r>
          </a:p>
          <a:p>
            <a:r>
              <a:rPr lang="cs-CZ" dirty="0" smtClean="0"/>
              <a:t>www.pixabay.com</a:t>
            </a:r>
          </a:p>
          <a:p>
            <a:r>
              <a:rPr lang="cs-CZ" dirty="0"/>
              <a:t>http://openclipart.org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2094664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TC101790493[[fn=Malé pracoviště, domácnost (SoHo)]]</Template>
  <TotalTime>3543</TotalTime>
  <Words>384</Words>
  <Application>Microsoft Office PowerPoint</Application>
  <PresentationFormat>Předvádění na obrazovce (4:3)</PresentationFormat>
  <Paragraphs>94</Paragraphs>
  <Slides>16</Slides>
  <Notes>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17" baseType="lpstr">
      <vt:lpstr>Soho</vt:lpstr>
      <vt:lpstr>THE PRODUCT</vt:lpstr>
      <vt:lpstr>MARKETING MIX</vt:lpstr>
      <vt:lpstr>Co může být produktem v marketingu?</vt:lpstr>
      <vt:lpstr>Typy produktu</vt:lpstr>
      <vt:lpstr>Produkty pro zákazníky</vt:lpstr>
      <vt:lpstr>Produkty pro firmy</vt:lpstr>
      <vt:lpstr>BUILDING PRODUCT BENEFITS</vt:lpstr>
      <vt:lpstr>Rozhodnutí o novém produktu</vt:lpstr>
      <vt:lpstr>Užitečnost produktu</vt:lpstr>
      <vt:lpstr>Značka</vt:lpstr>
      <vt:lpstr>Označení</vt:lpstr>
      <vt:lpstr>Životní cyklus produktu</vt:lpstr>
      <vt:lpstr>Životní cyklus produktu</vt:lpstr>
      <vt:lpstr>Fáze životního cyklu produktu</vt:lpstr>
      <vt:lpstr>Různé druhy životního cyklu</vt:lpstr>
      <vt:lpstr>Resources:</vt:lpstr>
    </vt:vector>
  </TitlesOfParts>
  <Company>Ledeč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MARKETING</dc:title>
  <dc:creator>Flekalová Jana</dc:creator>
  <cp:lastModifiedBy>Hana Volencova</cp:lastModifiedBy>
  <cp:revision>95</cp:revision>
  <dcterms:created xsi:type="dcterms:W3CDTF">2014-04-24T17:21:30Z</dcterms:created>
  <dcterms:modified xsi:type="dcterms:W3CDTF">2014-06-02T13:50:00Z</dcterms:modified>
</cp:coreProperties>
</file>