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94" r:id="rId4"/>
    <p:sldId id="259" r:id="rId5"/>
    <p:sldId id="260" r:id="rId6"/>
    <p:sldId id="261" r:id="rId7"/>
    <p:sldId id="262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95" r:id="rId16"/>
    <p:sldId id="297" r:id="rId17"/>
    <p:sldId id="298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70" d="100"/>
          <a:sy n="70" d="100"/>
        </p:scale>
        <p:origin x="5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Nebuněčné organismy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2014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2413338"/>
            <a:ext cx="55263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b="1" dirty="0"/>
              <a:t>Výukový materiál MB 04 - </a:t>
            </a:r>
            <a:r>
              <a:rPr lang="cs-CZ" altLang="cs-CZ" b="1" dirty="0" smtClean="0"/>
              <a:t>101</a:t>
            </a:r>
            <a:endParaRPr lang="cs-CZ" altLang="cs-CZ" b="1" dirty="0"/>
          </a:p>
          <a:p>
            <a:pPr algn="ctr"/>
            <a:r>
              <a:rPr lang="cs-CZ" altLang="cs-CZ" b="1" dirty="0"/>
              <a:t>Tvůrce: Mgr. Šárka </a:t>
            </a:r>
            <a:r>
              <a:rPr lang="cs-CZ" altLang="cs-CZ" b="1" dirty="0" err="1"/>
              <a:t>Vopěnková</a:t>
            </a:r>
            <a:endParaRPr lang="cs-CZ" altLang="cs-CZ" b="1" dirty="0">
              <a:latin typeface="Arial" panose="020B0604020202020204" pitchFamily="34" charset="0"/>
            </a:endParaRP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Projekt: S anglickým jazykem do dalších předmětů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Registrační číslo: CZ.1.07/1.1.36/03.0005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Tento projekt je spolufinancován ESF a SR ČR</a:t>
            </a:r>
            <a:endParaRPr lang="cs-CZ" altLang="cs-CZ" dirty="0">
              <a:latin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4698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retroviry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skupina virů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RNA viry schopné </a:t>
            </a:r>
            <a:r>
              <a:rPr lang="cs-CZ" dirty="0" err="1" smtClean="0"/>
              <a:t>virogenie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reprodukce začíná tzv. reverzibilní transkripcí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zpětný směr  toku  genetické informace &gt;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zvláštní  enzym </a:t>
            </a:r>
            <a:r>
              <a:rPr lang="cs-CZ" i="1" u="sng" dirty="0" smtClean="0"/>
              <a:t>reverzní transkriptáza </a:t>
            </a:r>
            <a:r>
              <a:rPr lang="cs-CZ" dirty="0" smtClean="0"/>
              <a:t>přepíše genetickou informaci z RNA do DNA</a:t>
            </a:r>
          </a:p>
          <a:p>
            <a:pPr>
              <a:buFont typeface="Wingdings" pitchFamily="2" charset="2"/>
              <a:buChar char="Ø"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retroviry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mezi retroviry patří virus HIV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způsobuje nemoc AIDS = &gt;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syndrom získané nedostatečnosti  imunity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virus HIV napadá T – lymfocyty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(T – lymfocyty vytvářejí protilátky 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&gt; dojde k zhroucení imunitního systému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retroviry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přenos HIV: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pohlavním stykem ( HIV obsažen ve spermatu a poševním sekretu)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krevní cestou ( infikované injekční jehly &gt; užívání drog, tetování, propichování kůže)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 těhotné ženy na plod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bakteriofág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viry napadající bakterie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specifický tvar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1) hlavička ( ve tvaru  mnohostěnu) &gt; zde uložena DNA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2) stažitelný bičík s bičíkovými vlákny</a:t>
            </a:r>
          </a:p>
          <a:p>
            <a:pPr>
              <a:buFont typeface="Wingdings" pitchFamily="2" charset="2"/>
              <a:buChar char="Ø"/>
            </a:pPr>
            <a:endParaRPr lang="cs-CZ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viroidy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malé molekuly RNA bez kapsidy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jednodušší a menší než viry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způsobují virové onemocnění rostlin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naruší metabolismus rostlin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zastaví růst rostlin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př. zničení více než milionu kokosových palem na Filipínách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STAVBA VIRŮ</a:t>
            </a:r>
            <a:endParaRPr lang="cs-CZ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43" t="659" r="2155" b="55194"/>
          <a:stretch>
            <a:fillRect/>
          </a:stretch>
        </p:blipFill>
        <p:spPr bwMode="auto">
          <a:xfrm>
            <a:off x="1210509" y="1554163"/>
            <a:ext cx="687538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POPIŠ OBA OBRÁZKY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4530" y="1554163"/>
            <a:ext cx="668734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1800" dirty="0" smtClean="0"/>
              <a:t>JELÍNEK, Jan a Vladimír ZICHÁČEK. </a:t>
            </a:r>
            <a:r>
              <a:rPr lang="cs-CZ" sz="1800" i="1" dirty="0" smtClean="0"/>
              <a:t>Biologie pro gymnázia: teoretická a praktická část</a:t>
            </a:r>
            <a:r>
              <a:rPr lang="cs-CZ" sz="1800" dirty="0" smtClean="0"/>
              <a:t>. 2. </a:t>
            </a:r>
            <a:r>
              <a:rPr lang="cs-CZ" sz="1800" dirty="0" err="1" smtClean="0"/>
              <a:t>dopl</a:t>
            </a:r>
            <a:r>
              <a:rPr lang="cs-CZ" sz="1800" dirty="0" smtClean="0"/>
              <a:t>. a </a:t>
            </a:r>
            <a:r>
              <a:rPr lang="cs-CZ" sz="1800" dirty="0" err="1" smtClean="0"/>
              <a:t>rozš</a:t>
            </a:r>
            <a:r>
              <a:rPr lang="cs-CZ" sz="1800" dirty="0" smtClean="0"/>
              <a:t>. </a:t>
            </a:r>
            <a:r>
              <a:rPr lang="cs-CZ" sz="1800" dirty="0" err="1" smtClean="0"/>
              <a:t>vyd</a:t>
            </a:r>
            <a:r>
              <a:rPr lang="cs-CZ" sz="1800" dirty="0" smtClean="0"/>
              <a:t>. Olomouc: Nakladatelství Olomouc, 1998. ISBN 80-718-2050-4</a:t>
            </a:r>
          </a:p>
          <a:p>
            <a:pPr>
              <a:buFont typeface="Wingdings" pitchFamily="2" charset="2"/>
              <a:buChar char="Ø"/>
            </a:pPr>
            <a:r>
              <a:rPr lang="cs-CZ" sz="1800" dirty="0" smtClean="0"/>
              <a:t>KUBIŠTA, Václav. </a:t>
            </a:r>
            <a:r>
              <a:rPr lang="cs-CZ" sz="1800" i="1" dirty="0" smtClean="0"/>
              <a:t>Obecná biologie</a:t>
            </a:r>
            <a:r>
              <a:rPr lang="cs-CZ" sz="1800" dirty="0" smtClean="0"/>
              <a:t>. Praha: Fortuna, 2000, ISBN 80-7168-714-6.</a:t>
            </a:r>
          </a:p>
          <a:p>
            <a:pPr>
              <a:buFont typeface="Wingdings" pitchFamily="2" charset="2"/>
              <a:buChar char="Ø"/>
            </a:pPr>
            <a:r>
              <a:rPr lang="cs-CZ" sz="1800" dirty="0" smtClean="0"/>
              <a:t>CHALUPOVÁ - KARLOVÁ, Vlastimila. </a:t>
            </a:r>
            <a:r>
              <a:rPr lang="cs-CZ" sz="1800" i="1" dirty="0" smtClean="0"/>
              <a:t>Obecná biologie</a:t>
            </a:r>
            <a:r>
              <a:rPr lang="cs-CZ" sz="1800" dirty="0" smtClean="0"/>
              <a:t>. Olomouc: Nakladatelství Olomouc, 2010, ISBN 978-80-7182-282-0.</a:t>
            </a:r>
          </a:p>
          <a:p>
            <a:pPr>
              <a:buFont typeface="Wingdings" pitchFamily="2" charset="2"/>
              <a:buChar char="Ø"/>
            </a:pPr>
            <a:r>
              <a:rPr lang="cs-CZ" sz="1800" dirty="0" smtClean="0"/>
              <a:t>ZÁVODSKÁ, Radka. </a:t>
            </a:r>
            <a:r>
              <a:rPr lang="cs-CZ" sz="1800" i="1" dirty="0" smtClean="0"/>
              <a:t>Biologie buněk</a:t>
            </a:r>
            <a:r>
              <a:rPr lang="cs-CZ" sz="1800" dirty="0" smtClean="0"/>
              <a:t>. Praha: </a:t>
            </a:r>
            <a:r>
              <a:rPr lang="cs-CZ" sz="1800" dirty="0" err="1" smtClean="0"/>
              <a:t>Scientia</a:t>
            </a:r>
            <a:r>
              <a:rPr lang="cs-CZ" sz="1800" dirty="0" smtClean="0"/>
              <a:t>, 2006, ISBN 80-86960-15-3.</a:t>
            </a:r>
          </a:p>
          <a:p>
            <a:pPr>
              <a:buFont typeface="Wingdings" pitchFamily="2" charset="2"/>
              <a:buChar char="Ø"/>
            </a:pPr>
            <a:r>
              <a:rPr lang="cs-CZ" sz="1800" dirty="0" smtClean="0"/>
              <a:t>ROSYPAL, Stanislav. </a:t>
            </a:r>
            <a:r>
              <a:rPr lang="cs-CZ" sz="1800" i="1" dirty="0" smtClean="0"/>
              <a:t>Nový přehled biologie</a:t>
            </a:r>
            <a:r>
              <a:rPr lang="cs-CZ" sz="1800" dirty="0" smtClean="0"/>
              <a:t>. 1. </a:t>
            </a:r>
            <a:r>
              <a:rPr lang="cs-CZ" sz="1800" dirty="0" err="1" smtClean="0"/>
              <a:t>vyd</a:t>
            </a:r>
            <a:r>
              <a:rPr lang="cs-CZ" sz="1800" dirty="0" smtClean="0"/>
              <a:t>. Praha: </a:t>
            </a:r>
            <a:r>
              <a:rPr lang="cs-CZ" sz="1800" dirty="0" err="1" smtClean="0"/>
              <a:t>Scientia</a:t>
            </a:r>
            <a:r>
              <a:rPr lang="cs-CZ" sz="1800" dirty="0" smtClean="0"/>
              <a:t>, 2003, 797 s. ISBN 80-718-3268-5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Nebuněčné organismy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jednoduchá struktura a jiný způsob života &gt; odlišné od obecných vlastností organismů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stojí na rozhraní  živé a neživé přírody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mikrobiologové poprvé pozorují až ve 40. letech 20. století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elektronový mikroskop</a:t>
            </a:r>
          </a:p>
          <a:p>
            <a:pPr>
              <a:buFont typeface="Wingdings" pitchFamily="2" charset="2"/>
              <a:buChar char="Ø"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viry </a:t>
            </a:r>
            <a:r>
              <a:rPr lang="cs-CZ" u="sng" dirty="0" smtClean="0"/>
              <a:t>nejsou</a:t>
            </a:r>
            <a:r>
              <a:rPr lang="cs-CZ" dirty="0" smtClean="0"/>
              <a:t> schopné: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samostatného růstu a dělení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nemají vlastní </a:t>
            </a:r>
            <a:r>
              <a:rPr lang="cs-CZ" dirty="0" err="1" smtClean="0"/>
              <a:t>proteosyntetický</a:t>
            </a:r>
            <a:r>
              <a:rPr lang="cs-CZ" dirty="0" smtClean="0"/>
              <a:t> aparát ( ribozomy, </a:t>
            </a:r>
            <a:r>
              <a:rPr lang="cs-CZ" dirty="0" err="1" smtClean="0"/>
              <a:t>tRNA</a:t>
            </a:r>
            <a:r>
              <a:rPr lang="cs-CZ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nemají metabolický aparát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nemají dráždivost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Nebuněčné </a:t>
            </a:r>
            <a:r>
              <a:rPr lang="cs-CZ" dirty="0" err="1" smtClean="0"/>
              <a:t>organismyRŘ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vnitrobuněční parazité: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mohou se rozmnožovat jen v hostitelské buňce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hostitelská buňka: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bakterie, sinice, živočichové, houby, rostliny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velikost virů: 20 – 300 </a:t>
            </a:r>
            <a:r>
              <a:rPr lang="cs-CZ" dirty="0" err="1" smtClean="0"/>
              <a:t>nm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&gt; tisíckrát menší než bakterie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&gt; menší než ribozomy v eukaryotické buňce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virů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viry tvořeny: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nukleovou kyselinou uzavřenou v bílkovinném plášti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viry mají buď: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 DNA nebo RNA &gt; nikdy ne obě současně !!!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virion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virová částice = </a:t>
            </a:r>
            <a:r>
              <a:rPr lang="cs-CZ" u="sng" dirty="0" smtClean="0"/>
              <a:t>virion </a:t>
            </a:r>
            <a:r>
              <a:rPr lang="cs-CZ" dirty="0" smtClean="0"/>
              <a:t>se skládá z: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1) nukleové kyseliny </a:t>
            </a:r>
            <a:r>
              <a:rPr lang="cs-CZ" dirty="0" smtClean="0"/>
              <a:t>( genetický program viru)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2) </a:t>
            </a:r>
            <a:r>
              <a:rPr lang="cs-CZ" u="sng" dirty="0" smtClean="0"/>
              <a:t>kapsidy</a:t>
            </a:r>
            <a:r>
              <a:rPr lang="cs-CZ" dirty="0" smtClean="0"/>
              <a:t> (z bílkovinných molekul </a:t>
            </a:r>
            <a:r>
              <a:rPr lang="cs-CZ" dirty="0" err="1" smtClean="0"/>
              <a:t>kapsomer</a:t>
            </a:r>
            <a:r>
              <a:rPr lang="cs-CZ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virová nukleová kyselina DNA  nebo RNA je: 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jednořetězcová</a:t>
            </a:r>
            <a:r>
              <a:rPr lang="cs-CZ" dirty="0" smtClean="0"/>
              <a:t>/</a:t>
            </a:r>
            <a:r>
              <a:rPr lang="cs-CZ" dirty="0" err="1" smtClean="0"/>
              <a:t>dvouřetězcová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lineární/cirkulární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uvnitř kapsidy enzymy ( =&gt; pro rozmnožování uvnitř hostitelské buňky)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někdy okolo kapsidy vnější membránový obal z glykolipidů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rozmnožování viru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dva alternativní buněčné infekční cykly: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1) </a:t>
            </a:r>
            <a:r>
              <a:rPr lang="cs-CZ" u="sng" dirty="0" smtClean="0"/>
              <a:t>lytický cyklus 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končí lýzou (rozpadem) buňky a uvolněním namnožených virů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2) </a:t>
            </a:r>
            <a:r>
              <a:rPr lang="cs-CZ" u="sng" dirty="0" smtClean="0"/>
              <a:t>lyzogenní cyklus: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virový genom se stává součástí chromozomu hostitelské buňky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lyzogenní cyklus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err="1" smtClean="0"/>
              <a:t>virogenní</a:t>
            </a:r>
            <a:r>
              <a:rPr lang="cs-CZ" dirty="0" smtClean="0"/>
              <a:t> cyklus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uložení virového genomu do chromozomu buňky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virová DNA , která se stala součástí DNA hostitelské buňky  se nazývá </a:t>
            </a:r>
            <a:r>
              <a:rPr lang="cs-CZ" b="1" u="sng" dirty="0" smtClean="0"/>
              <a:t>provirus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vzniká skrytá neboli </a:t>
            </a:r>
            <a:r>
              <a:rPr lang="cs-CZ" u="sng" dirty="0" smtClean="0"/>
              <a:t>latentní</a:t>
            </a:r>
            <a:r>
              <a:rPr lang="cs-CZ" dirty="0" smtClean="0"/>
              <a:t> infekce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např. virus oparu &gt; ze stavu latence je virus probuzen při horečce, vlivem UV, hormony, stresu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onkoviry: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provirus  schopný vyvolat nádorovou změnu buňky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provirus  se může v  buňkách udržovat po mnoho  generací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nádorová změna buňky &gt; vliv karcinogenních látek</a:t>
            </a:r>
          </a:p>
          <a:p>
            <a:pPr>
              <a:buFont typeface="Wingdings" pitchFamily="2" charset="2"/>
              <a:buChar char="Ø"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229</TotalTime>
  <Words>593</Words>
  <Application>Microsoft Office PowerPoint</Application>
  <PresentationFormat>Předvádění na obrazovce (4:3)</PresentationFormat>
  <Paragraphs>95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Franklin Gothic Book</vt:lpstr>
      <vt:lpstr>Franklin Gothic Medium</vt:lpstr>
      <vt:lpstr>Wingdings</vt:lpstr>
      <vt:lpstr>Wingdings 2</vt:lpstr>
      <vt:lpstr>Cesta</vt:lpstr>
      <vt:lpstr>Nebuněčné organismy</vt:lpstr>
      <vt:lpstr>Nebuněčné organismy</vt:lpstr>
      <vt:lpstr>viry</vt:lpstr>
      <vt:lpstr>Nebuněčné organismyRŘ</vt:lpstr>
      <vt:lpstr>struktura virů</vt:lpstr>
      <vt:lpstr>virion</vt:lpstr>
      <vt:lpstr>rozmnožování viru</vt:lpstr>
      <vt:lpstr>lyzogenní cyklus</vt:lpstr>
      <vt:lpstr>onkoviry: </vt:lpstr>
      <vt:lpstr>retroviry</vt:lpstr>
      <vt:lpstr>retroviry</vt:lpstr>
      <vt:lpstr>retroviry</vt:lpstr>
      <vt:lpstr>bakteriofág</vt:lpstr>
      <vt:lpstr>viroidy</vt:lpstr>
      <vt:lpstr>STAVBA VIRŮ</vt:lpstr>
      <vt:lpstr>POPIŠ OBA OBRÁZKY</vt:lpstr>
      <vt:lpstr>ZDROJE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Viry a prokaryotní organismy</dc:title>
  <dc:creator>Gymnázium</dc:creator>
  <cp:lastModifiedBy>Foller Jiří</cp:lastModifiedBy>
  <cp:revision>81</cp:revision>
  <dcterms:created xsi:type="dcterms:W3CDTF">2013-10-08T15:24:52Z</dcterms:created>
  <dcterms:modified xsi:type="dcterms:W3CDTF">2014-12-03T10:09:33Z</dcterms:modified>
</cp:coreProperties>
</file>