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2" r:id="rId16"/>
    <p:sldId id="273" r:id="rId17"/>
    <p:sldId id="271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C7BE9-D9CC-4EBA-BA93-2B6C7A038453}" type="datetimeFigureOut">
              <a:rPr lang="cs-CZ" smtClean="0"/>
              <a:t>3. 12. 2014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CE25D-393D-4713-957B-2B6905377B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975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Doplň haploidii/ </a:t>
            </a:r>
            <a:r>
              <a:rPr lang="cs-CZ" dirty="0" err="1" smtClean="0"/>
              <a:t>diploidii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480EB-5A2F-4FF3-B847-C77B20EFD6B0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4541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Dělění</a:t>
            </a:r>
            <a:r>
              <a:rPr lang="cs-CZ" dirty="0" smtClean="0"/>
              <a:t> buněk - meióza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2014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2286000" y="2413338"/>
            <a:ext cx="53823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altLang="cs-CZ" b="1" dirty="0"/>
              <a:t>Výukový materiál MB 04 - </a:t>
            </a:r>
            <a:r>
              <a:rPr lang="cs-CZ" altLang="cs-CZ" b="1" dirty="0" smtClean="0"/>
              <a:t>96</a:t>
            </a:r>
            <a:endParaRPr lang="cs-CZ" altLang="cs-CZ" b="1" dirty="0"/>
          </a:p>
          <a:p>
            <a:pPr algn="ctr"/>
            <a:r>
              <a:rPr lang="cs-CZ" altLang="cs-CZ" b="1" dirty="0"/>
              <a:t>Tvůrce: Mgr. Šárka </a:t>
            </a:r>
            <a:r>
              <a:rPr lang="cs-CZ" altLang="cs-CZ" b="1" dirty="0" err="1"/>
              <a:t>Vopěnková</a:t>
            </a:r>
            <a:endParaRPr lang="cs-CZ" altLang="cs-CZ" b="1" dirty="0">
              <a:latin typeface="Arial" panose="020B0604020202020204" pitchFamily="34" charset="0"/>
            </a:endParaRPr>
          </a:p>
          <a:p>
            <a:pPr algn="ctr"/>
            <a:r>
              <a:rPr lang="cs-CZ" altLang="cs-CZ" dirty="0">
                <a:latin typeface="Arial" panose="020B0604020202020204" pitchFamily="34" charset="0"/>
              </a:rPr>
              <a:t>Projekt: S anglickým jazykem do dalších předmětů</a:t>
            </a:r>
          </a:p>
          <a:p>
            <a:pPr algn="ctr"/>
            <a:r>
              <a:rPr lang="cs-CZ" altLang="cs-CZ" dirty="0">
                <a:latin typeface="Arial" panose="020B0604020202020204" pitchFamily="34" charset="0"/>
              </a:rPr>
              <a:t>Registrační číslo: CZ.1.07/1.1.36/03.0005</a:t>
            </a:r>
          </a:p>
          <a:p>
            <a:pPr algn="ctr"/>
            <a:r>
              <a:rPr lang="cs-CZ" altLang="cs-CZ" dirty="0">
                <a:latin typeface="Arial" panose="020B0604020202020204" pitchFamily="34" charset="0"/>
              </a:rPr>
              <a:t>Tento projekt je spolufinancován ESF a SR ČR</a:t>
            </a:r>
            <a:endParaRPr lang="cs-CZ" altLang="cs-CZ" dirty="0">
              <a:latin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34707"/>
            <a:ext cx="4421188" cy="1079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meióza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pohlavní rozmnožování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pohlavní buňky = gamety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gameta + </a:t>
            </a:r>
            <a:r>
              <a:rPr lang="cs-CZ" dirty="0" err="1" smtClean="0"/>
              <a:t>gameta</a:t>
            </a:r>
            <a:r>
              <a:rPr lang="cs-CZ" dirty="0" smtClean="0"/>
              <a:t>  = zygota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zygota &gt; zárodek &gt; dospělý jedinec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gamety mají poloviční počet chromozomů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46 chromozomů &gt; 2 sady po 23 chromozomech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2 sady chromozomů = diploidní buňky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jedna sada chromozomů = haploidní buňky</a:t>
            </a: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meióza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meiózou končí zvláštní typ buněčného cyklu, kterým vznikají </a:t>
            </a:r>
            <a:r>
              <a:rPr lang="cs-CZ" u="sng" dirty="0" smtClean="0"/>
              <a:t>gamety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meióza = gametogeneze</a:t>
            </a:r>
          </a:p>
          <a:p>
            <a:pPr>
              <a:buFont typeface="Wingdings" pitchFamily="2" charset="2"/>
              <a:buChar char="Ø"/>
            </a:pPr>
            <a:r>
              <a:rPr lang="cs-CZ" dirty="0" err="1" smtClean="0"/>
              <a:t>interfáze</a:t>
            </a:r>
            <a:r>
              <a:rPr lang="cs-CZ" dirty="0" smtClean="0"/>
              <a:t> ( G1 , S fáze  a G2 fáze) &gt; meióza: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jen </a:t>
            </a:r>
            <a:r>
              <a:rPr lang="cs-CZ" b="1" dirty="0" smtClean="0"/>
              <a:t>jedna </a:t>
            </a:r>
            <a:r>
              <a:rPr lang="cs-CZ" dirty="0" smtClean="0"/>
              <a:t>replikace DNA v S fázi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a </a:t>
            </a:r>
            <a:r>
              <a:rPr lang="cs-CZ" b="1" dirty="0" smtClean="0"/>
              <a:t>dvě</a:t>
            </a:r>
            <a:r>
              <a:rPr lang="cs-CZ" dirty="0" smtClean="0"/>
              <a:t> rychle po sobě následující dělení buňky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proto - &gt; vzniklé buňky jsou </a:t>
            </a:r>
            <a:r>
              <a:rPr lang="cs-CZ" u="sng" dirty="0" smtClean="0"/>
              <a:t>haploidní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meióza = redukční dělení</a:t>
            </a:r>
          </a:p>
          <a:p>
            <a:pPr>
              <a:buFont typeface="Wingdings" pitchFamily="2" charset="2"/>
              <a:buChar char="Ø"/>
            </a:pPr>
            <a:endParaRPr lang="cs-CZ" dirty="0" smtClean="0"/>
          </a:p>
          <a:p>
            <a:pPr>
              <a:buFont typeface="Wingdings" pitchFamily="2" charset="2"/>
              <a:buChar char="Ø"/>
            </a:pP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meióza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a) </a:t>
            </a:r>
            <a:r>
              <a:rPr lang="cs-CZ" u="sng" dirty="0" smtClean="0"/>
              <a:t>první meiotické dělení = </a:t>
            </a:r>
            <a:r>
              <a:rPr lang="cs-CZ" u="sng" dirty="0" err="1" smtClean="0"/>
              <a:t>heterotypické</a:t>
            </a:r>
            <a:r>
              <a:rPr lang="cs-CZ" u="sng" dirty="0" smtClean="0"/>
              <a:t> redukční</a:t>
            </a:r>
            <a:r>
              <a:rPr lang="cs-CZ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liší se od mitózy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z 1 diploidní buňky vznikají 2 buňky haploidní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b) </a:t>
            </a:r>
            <a:r>
              <a:rPr lang="cs-CZ" u="sng" dirty="0" smtClean="0"/>
              <a:t>druhé meiotické dělení = homeotypické: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shodné s mitózou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ze 2 haploidních buněk vznikají 4 haploidní buňky</a:t>
            </a:r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meióza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a) </a:t>
            </a:r>
            <a:r>
              <a:rPr lang="cs-CZ" u="sng" dirty="0" smtClean="0"/>
              <a:t>první meiotické dělení = </a:t>
            </a:r>
            <a:r>
              <a:rPr lang="cs-CZ" u="sng" dirty="0" err="1" smtClean="0"/>
              <a:t>heterotypické</a:t>
            </a:r>
            <a:r>
              <a:rPr lang="cs-CZ" u="sng" dirty="0" smtClean="0"/>
              <a:t> redukční: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profáze: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zachovalé jadérko i jaderná membrána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2 sady homologických chromozomů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párové homologické chromozomy se k sobě přikládají = </a:t>
            </a:r>
            <a:r>
              <a:rPr lang="cs-CZ" u="sng" dirty="0" smtClean="0"/>
              <a:t>synapse</a:t>
            </a:r>
            <a:r>
              <a:rPr lang="cs-CZ" dirty="0" smtClean="0"/>
              <a:t> ( „ sepnutí zipem“)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páry spojených homologických chromozomů  se nazývají </a:t>
            </a:r>
            <a:r>
              <a:rPr lang="cs-CZ" b="1" u="sng" dirty="0" smtClean="0"/>
              <a:t>bivalenty</a:t>
            </a:r>
            <a:endParaRPr lang="cs-CZ" b="1" u="sn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meióza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sz="2800" dirty="0" smtClean="0"/>
              <a:t>bivalety jsou čtyřvláknové útvary = </a:t>
            </a:r>
            <a:r>
              <a:rPr lang="cs-CZ" sz="2800" b="1" u="sng" dirty="0" smtClean="0"/>
              <a:t>tetrády</a:t>
            </a:r>
          </a:p>
          <a:p>
            <a:pPr>
              <a:buFont typeface="Wingdings" pitchFamily="2" charset="2"/>
              <a:buChar char="Ø"/>
            </a:pPr>
            <a:r>
              <a:rPr lang="cs-CZ" sz="2800" dirty="0" smtClean="0"/>
              <a:t>rekombinační proces – </a:t>
            </a:r>
            <a:r>
              <a:rPr lang="cs-CZ" sz="2800" b="1" u="sng" dirty="0" smtClean="0"/>
              <a:t>crossing – </a:t>
            </a:r>
            <a:r>
              <a:rPr lang="cs-CZ" sz="2800" b="1" u="sng" dirty="0" err="1" smtClean="0"/>
              <a:t>over</a:t>
            </a:r>
            <a:r>
              <a:rPr lang="cs-CZ" sz="2800" b="1" u="sng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cs-CZ" sz="2800" dirty="0" smtClean="0"/>
              <a:t>vzájemná výměna částí nesesterských chromatid, které nejsou geneticky shodné</a:t>
            </a:r>
          </a:p>
          <a:p>
            <a:pPr>
              <a:buFont typeface="Wingdings" pitchFamily="2" charset="2"/>
              <a:buChar char="Ø"/>
            </a:pPr>
            <a:r>
              <a:rPr lang="cs-CZ" sz="2800" dirty="0" smtClean="0"/>
              <a:t>vznikají  nové kombinace otcovských a mateřských genů</a:t>
            </a:r>
          </a:p>
          <a:p>
            <a:pPr>
              <a:buFont typeface="Wingdings" pitchFamily="2" charset="2"/>
              <a:buChar char="Ø"/>
            </a:pPr>
            <a:r>
              <a:rPr lang="cs-CZ" sz="2800" dirty="0" smtClean="0"/>
              <a:t>synapse končí oddělením </a:t>
            </a:r>
            <a:r>
              <a:rPr lang="cs-CZ" sz="2800" dirty="0" err="1" smtClean="0"/>
              <a:t>homologiockých</a:t>
            </a:r>
            <a:r>
              <a:rPr lang="cs-CZ" sz="2800" dirty="0" smtClean="0"/>
              <a:t> chromozomů</a:t>
            </a:r>
          </a:p>
          <a:p>
            <a:pPr>
              <a:buFont typeface="Wingdings" pitchFamily="2" charset="2"/>
              <a:buChar char="Ø"/>
            </a:pPr>
            <a:endParaRPr lang="cs-CZ" dirty="0" smtClean="0"/>
          </a:p>
          <a:p>
            <a:pPr>
              <a:buFont typeface="Wingdings" pitchFamily="2" charset="2"/>
              <a:buChar char="Ø"/>
            </a:pPr>
            <a:endParaRPr lang="cs-CZ" b="1" u="sn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meióza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cs-CZ" sz="3000" u="sng" dirty="0" smtClean="0"/>
              <a:t>metafáze:</a:t>
            </a:r>
          </a:p>
          <a:p>
            <a:pPr>
              <a:buFont typeface="Wingdings" pitchFamily="2" charset="2"/>
              <a:buChar char="Ø"/>
            </a:pPr>
            <a:r>
              <a:rPr lang="cs-CZ" sz="3000" dirty="0" smtClean="0"/>
              <a:t>ekvatoriální rovina</a:t>
            </a:r>
          </a:p>
          <a:p>
            <a:pPr>
              <a:buFont typeface="Wingdings" pitchFamily="2" charset="2"/>
              <a:buChar char="Ø"/>
            </a:pPr>
            <a:r>
              <a:rPr lang="cs-CZ" sz="3000" dirty="0" smtClean="0"/>
              <a:t>! nedochází k rozdělení </a:t>
            </a:r>
            <a:r>
              <a:rPr lang="cs-CZ" sz="3000" dirty="0" err="1" smtClean="0"/>
              <a:t>centromér</a:t>
            </a:r>
            <a:r>
              <a:rPr lang="cs-CZ" sz="3000" dirty="0" smtClean="0"/>
              <a:t> &gt; ani chromozomů</a:t>
            </a:r>
          </a:p>
          <a:p>
            <a:pPr>
              <a:buFont typeface="Wingdings" pitchFamily="2" charset="2"/>
              <a:buChar char="Ø"/>
            </a:pPr>
            <a:r>
              <a:rPr lang="cs-CZ" sz="3000" u="sng" dirty="0" smtClean="0"/>
              <a:t>anafáze:</a:t>
            </a:r>
          </a:p>
          <a:p>
            <a:pPr>
              <a:buFont typeface="Wingdings" pitchFamily="2" charset="2"/>
              <a:buChar char="Ø"/>
            </a:pPr>
            <a:r>
              <a:rPr lang="cs-CZ" sz="3000" b="1" u="sng" dirty="0" smtClean="0"/>
              <a:t>redukce</a:t>
            </a:r>
            <a:r>
              <a:rPr lang="cs-CZ" sz="3000" dirty="0" smtClean="0"/>
              <a:t> počtu chromozomů &gt; k pólům se rozcházejí celé ,nerozdělené dvouchromatidové chromozomy </a:t>
            </a:r>
          </a:p>
          <a:p>
            <a:pPr>
              <a:buFont typeface="Wingdings" pitchFamily="2" charset="2"/>
              <a:buChar char="Ø"/>
            </a:pPr>
            <a:r>
              <a:rPr lang="cs-CZ" sz="3000" b="1" u="sng" dirty="0" smtClean="0"/>
              <a:t>náhodná segregace  </a:t>
            </a:r>
            <a:r>
              <a:rPr lang="cs-CZ" sz="3000" dirty="0" smtClean="0"/>
              <a:t>otcovských a mateřských chromozomů &gt; různé kombinace v gametách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meióza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telofáze ………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b) </a:t>
            </a:r>
            <a:r>
              <a:rPr lang="cs-CZ" u="sng" dirty="0" smtClean="0"/>
              <a:t>druhé meiotické dělení = homeotypické: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normální mitóza 2 haploidních buněk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profáze, metafáze, anafáze, telofáze</a:t>
            </a:r>
          </a:p>
          <a:p>
            <a:pPr>
              <a:buFont typeface="Wingdings" pitchFamily="2" charset="2"/>
              <a:buChar char="Ø"/>
            </a:pPr>
            <a:r>
              <a:rPr lang="cs-CZ" u="sng" dirty="0" smtClean="0"/>
              <a:t>vznikají 4 haploidní buňky</a:t>
            </a:r>
          </a:p>
          <a:p>
            <a:pPr>
              <a:buNone/>
            </a:pPr>
            <a:endParaRPr lang="cs-CZ" dirty="0" smtClean="0"/>
          </a:p>
          <a:p>
            <a:pPr>
              <a:buFont typeface="Wingdings" pitchFamily="2" charset="2"/>
              <a:buChar char="Ø"/>
            </a:pPr>
            <a:endParaRPr lang="cs-CZ" dirty="0" smtClean="0"/>
          </a:p>
          <a:p>
            <a:pPr>
              <a:buFont typeface="Wingdings" pitchFamily="2" charset="2"/>
              <a:buChar char="Ø"/>
            </a:pPr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meióza shrnutí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1) redukce počtu chromozomů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2) rekombinace otcovských a mateřských genů procesem crossing – </a:t>
            </a:r>
            <a:r>
              <a:rPr lang="cs-CZ" dirty="0" err="1" smtClean="0"/>
              <a:t>overu</a:t>
            </a:r>
            <a:endParaRPr lang="cs-CZ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3) náhodná meiotická segregace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velký genetický význam</a:t>
            </a:r>
          </a:p>
          <a:p>
            <a:pPr>
              <a:buFont typeface="Wingdings" pitchFamily="2" charset="2"/>
              <a:buChar char="Ø"/>
            </a:pPr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MEIOZA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samčí ( haploidní ) + samičí gameta ( haploidní)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= diploidní zygota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mnohonásobným dělením zygoty ( = mitózami) vznikne  celý organismus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většina buněk je </a:t>
            </a:r>
            <a:r>
              <a:rPr lang="cs-CZ" u="sng" dirty="0" smtClean="0"/>
              <a:t>diploidní</a:t>
            </a:r>
            <a:r>
              <a:rPr lang="cs-CZ" dirty="0" smtClean="0"/>
              <a:t> ( mnohobuněčné organismy)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nižší  rostliny + bakterie jsou </a:t>
            </a:r>
            <a:r>
              <a:rPr lang="cs-CZ" u="sng" dirty="0" smtClean="0"/>
              <a:t>haploidní</a:t>
            </a:r>
            <a:endParaRPr lang="cs-CZ" u="sn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Diferenciace buněk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rozrůznění  buněk na odlišné typy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všechny buněk mají stejný, úplný genetický základ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při své specializaci uplatňují jenom část </a:t>
            </a:r>
            <a:r>
              <a:rPr lang="cs-CZ" smtClean="0"/>
              <a:t>genetické informace</a:t>
            </a:r>
            <a:endParaRPr 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Schématický</a:t>
            </a:r>
            <a:r>
              <a:rPr lang="cs-CZ" dirty="0" smtClean="0"/>
              <a:t> průběh meiózy</a:t>
            </a:r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371" t="4225" r="3602"/>
          <a:stretch>
            <a:fillRect/>
          </a:stretch>
        </p:blipFill>
        <p:spPr bwMode="auto">
          <a:xfrm>
            <a:off x="1115616" y="1268760"/>
            <a:ext cx="612068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can10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11560" y="260648"/>
            <a:ext cx="7920880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can10011"/>
          <p:cNvPicPr>
            <a:picLocks noChangeAspect="1" noChangeArrowheads="1"/>
          </p:cNvPicPr>
          <p:nvPr/>
        </p:nvPicPr>
        <p:blipFill>
          <a:blip r:embed="rId2" cstate="print"/>
          <a:srcRect b="21348"/>
          <a:stretch>
            <a:fillRect/>
          </a:stretch>
        </p:blipFill>
        <p:spPr>
          <a:xfrm>
            <a:off x="611560" y="260648"/>
            <a:ext cx="7920880" cy="583264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3203848" y="6165304"/>
            <a:ext cx="2752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/>
              <a:t>POPIŠ OBRÁZEK </a:t>
            </a:r>
            <a:endParaRPr lang="cs-CZ" sz="28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SROVNÁNÍ MITOZY A MEIOZY</a:t>
            </a:r>
            <a:endParaRPr lang="cs-CZ"/>
          </a:p>
        </p:txBody>
      </p:sp>
      <p:pic>
        <p:nvPicPr>
          <p:cNvPr id="4" name="Picture 2" descr="http://bio.rutgers.edu/~gb101/lab10_meiosis/meiosis_web/review/meiosis_mitosi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9120" y="1554162"/>
            <a:ext cx="5578160" cy="49711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a 4"/>
          <p:cNvSpPr/>
          <p:nvPr/>
        </p:nvSpPr>
        <p:spPr>
          <a:xfrm>
            <a:off x="1475656" y="155679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6" name="Elipsa 5"/>
          <p:cNvSpPr/>
          <p:nvPr/>
        </p:nvSpPr>
        <p:spPr>
          <a:xfrm>
            <a:off x="1475656" y="270892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9" name="Přímá spojovací šipka 8"/>
          <p:cNvCxnSpPr/>
          <p:nvPr/>
        </p:nvCxnSpPr>
        <p:spPr>
          <a:xfrm>
            <a:off x="2123728" y="3284984"/>
            <a:ext cx="64807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šipka 12"/>
          <p:cNvCxnSpPr/>
          <p:nvPr/>
        </p:nvCxnSpPr>
        <p:spPr>
          <a:xfrm flipH="1">
            <a:off x="899592" y="3140968"/>
            <a:ext cx="936104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ipsa 19"/>
          <p:cNvSpPr/>
          <p:nvPr/>
        </p:nvSpPr>
        <p:spPr>
          <a:xfrm>
            <a:off x="611560" y="4077072"/>
            <a:ext cx="62636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3" name="Přímá spojovací šipka 22"/>
          <p:cNvCxnSpPr/>
          <p:nvPr/>
        </p:nvCxnSpPr>
        <p:spPr>
          <a:xfrm>
            <a:off x="1907704" y="242088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2915816" y="3933056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6" name="Přímá spojovací šipka 25"/>
          <p:cNvCxnSpPr/>
          <p:nvPr/>
        </p:nvCxnSpPr>
        <p:spPr>
          <a:xfrm>
            <a:off x="827584" y="4293096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šipka 27"/>
          <p:cNvCxnSpPr/>
          <p:nvPr/>
        </p:nvCxnSpPr>
        <p:spPr>
          <a:xfrm flipH="1">
            <a:off x="251520" y="4653136"/>
            <a:ext cx="50405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šipka 29"/>
          <p:cNvCxnSpPr>
            <a:stCxn id="24" idx="3"/>
          </p:cNvCxnSpPr>
          <p:nvPr/>
        </p:nvCxnSpPr>
        <p:spPr>
          <a:xfrm flipH="1">
            <a:off x="2483768" y="4486220"/>
            <a:ext cx="526956" cy="7429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šipka 31"/>
          <p:cNvCxnSpPr/>
          <p:nvPr/>
        </p:nvCxnSpPr>
        <p:spPr>
          <a:xfrm>
            <a:off x="3563888" y="4365104"/>
            <a:ext cx="432048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ipsa 32"/>
          <p:cNvSpPr/>
          <p:nvPr/>
        </p:nvSpPr>
        <p:spPr>
          <a:xfrm>
            <a:off x="0" y="515719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Elipsa 33"/>
          <p:cNvSpPr/>
          <p:nvPr/>
        </p:nvSpPr>
        <p:spPr>
          <a:xfrm>
            <a:off x="1187624" y="515719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Elipsa 35"/>
          <p:cNvSpPr/>
          <p:nvPr/>
        </p:nvSpPr>
        <p:spPr>
          <a:xfrm>
            <a:off x="2411760" y="515719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Elipsa 36"/>
          <p:cNvSpPr/>
          <p:nvPr/>
        </p:nvSpPr>
        <p:spPr>
          <a:xfrm>
            <a:off x="3635896" y="515719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8" name="Elipsa 47"/>
          <p:cNvSpPr/>
          <p:nvPr/>
        </p:nvSpPr>
        <p:spPr>
          <a:xfrm>
            <a:off x="6516216" y="148478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49" name="Elipsa 48"/>
          <p:cNvSpPr/>
          <p:nvPr/>
        </p:nvSpPr>
        <p:spPr>
          <a:xfrm>
            <a:off x="6516216" y="285293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0" name="Elipsa 49"/>
          <p:cNvSpPr/>
          <p:nvPr/>
        </p:nvSpPr>
        <p:spPr>
          <a:xfrm>
            <a:off x="5868144" y="45811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1" name="Elipsa 50"/>
          <p:cNvSpPr/>
          <p:nvPr/>
        </p:nvSpPr>
        <p:spPr>
          <a:xfrm>
            <a:off x="7380312" y="45811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53" name="Přímá spojovací šipka 52"/>
          <p:cNvCxnSpPr/>
          <p:nvPr/>
        </p:nvCxnSpPr>
        <p:spPr>
          <a:xfrm>
            <a:off x="6948264" y="2564904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Přímá spojovací šipka 55"/>
          <p:cNvCxnSpPr/>
          <p:nvPr/>
        </p:nvCxnSpPr>
        <p:spPr>
          <a:xfrm flipH="1">
            <a:off x="6444208" y="3861048"/>
            <a:ext cx="36004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Přímá spojovací šipka 57"/>
          <p:cNvCxnSpPr/>
          <p:nvPr/>
        </p:nvCxnSpPr>
        <p:spPr>
          <a:xfrm>
            <a:off x="7236296" y="3861048"/>
            <a:ext cx="50405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Nadpis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Meioza</a:t>
            </a:r>
            <a:r>
              <a:rPr lang="cs-CZ" dirty="0" smtClean="0"/>
              <a:t>                                 </a:t>
            </a:r>
            <a:r>
              <a:rPr lang="cs-CZ" dirty="0" err="1" smtClean="0"/>
              <a:t>mitoza</a:t>
            </a:r>
            <a:endParaRPr lang="cs-CZ" dirty="0"/>
          </a:p>
        </p:txBody>
      </p:sp>
      <p:sp>
        <p:nvSpPr>
          <p:cNvPr id="60" name="Obdélník 59"/>
          <p:cNvSpPr/>
          <p:nvPr/>
        </p:nvSpPr>
        <p:spPr>
          <a:xfrm>
            <a:off x="1547664" y="3645024"/>
            <a:ext cx="91440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 smtClean="0"/>
              <a:t>Meioza</a:t>
            </a:r>
            <a:r>
              <a:rPr lang="cs-CZ" sz="1400" dirty="0" smtClean="0"/>
              <a:t> I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61" name="Obdélník 60"/>
          <p:cNvSpPr/>
          <p:nvPr/>
        </p:nvSpPr>
        <p:spPr>
          <a:xfrm>
            <a:off x="1835696" y="6093296"/>
            <a:ext cx="9144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err="1" smtClean="0"/>
              <a:t>Meio</a:t>
            </a:r>
            <a:r>
              <a:rPr lang="cs-CZ" dirty="0" smtClean="0"/>
              <a:t> II.</a:t>
            </a:r>
            <a:endParaRPr lang="cs-CZ" dirty="0"/>
          </a:p>
        </p:txBody>
      </p:sp>
      <p:sp>
        <p:nvSpPr>
          <p:cNvPr id="27" name="TextovéPole 26"/>
          <p:cNvSpPr txBox="1"/>
          <p:nvPr/>
        </p:nvSpPr>
        <p:spPr>
          <a:xfrm>
            <a:off x="5508104" y="5877272"/>
            <a:ext cx="3381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/>
              <a:t>DOPLŇ DO OBRÁZKU</a:t>
            </a:r>
            <a:endParaRPr lang="cs-CZ" sz="2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ZDROJE</a:t>
            </a:r>
          </a:p>
        </p:txBody>
      </p:sp>
      <p:sp>
        <p:nvSpPr>
          <p:cNvPr id="21094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000" dirty="0" smtClean="0"/>
              <a:t>CHALUPOVÁ-KARLOVSKÁ, Vlastimila. </a:t>
            </a:r>
            <a:r>
              <a:rPr lang="cs-CZ" sz="2000" i="1" dirty="0" smtClean="0"/>
              <a:t>Obecná biologie</a:t>
            </a:r>
            <a:r>
              <a:rPr lang="cs-CZ" sz="2000" dirty="0" smtClean="0"/>
              <a:t>: </a:t>
            </a:r>
            <a:r>
              <a:rPr lang="cs-CZ" sz="2000" i="1" dirty="0" smtClean="0"/>
              <a:t>středoškolská učebnice : evoluce, biologie buňky, genetika : s 558 řešenými testovými otázkami</a:t>
            </a:r>
            <a:r>
              <a:rPr lang="cs-CZ" sz="2000" dirty="0" smtClean="0"/>
              <a:t>. 2., </a:t>
            </a:r>
            <a:r>
              <a:rPr lang="cs-CZ" sz="2000" dirty="0" err="1" smtClean="0"/>
              <a:t>opr</a:t>
            </a:r>
            <a:r>
              <a:rPr lang="cs-CZ" sz="2000" dirty="0" smtClean="0"/>
              <a:t>. </a:t>
            </a:r>
            <a:r>
              <a:rPr lang="cs-CZ" sz="2000" dirty="0" err="1" smtClean="0"/>
              <a:t>vyd</a:t>
            </a:r>
            <a:r>
              <a:rPr lang="cs-CZ" sz="2000" dirty="0" smtClean="0"/>
              <a:t>. Olomouc: Nakladatelství Olomouc, 2010, 206 s. ISBN 978-807-1822-820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000" dirty="0" smtClean="0"/>
              <a:t>KUBIŠTA, Václav. </a:t>
            </a:r>
            <a:r>
              <a:rPr lang="cs-CZ" sz="2000" i="1" dirty="0" smtClean="0"/>
              <a:t>Obecná biologie</a:t>
            </a:r>
            <a:r>
              <a:rPr lang="cs-CZ" sz="2000" dirty="0" smtClean="0"/>
              <a:t>: </a:t>
            </a:r>
            <a:r>
              <a:rPr lang="cs-CZ" sz="2000" i="1" dirty="0" smtClean="0"/>
              <a:t>úvodní učební text biologie pro 1. ročník gymnázií</a:t>
            </a:r>
            <a:r>
              <a:rPr lang="cs-CZ" sz="2000" dirty="0" smtClean="0"/>
              <a:t>. 3. </a:t>
            </a:r>
            <a:r>
              <a:rPr lang="cs-CZ" sz="2000" dirty="0" err="1" smtClean="0"/>
              <a:t>upr</a:t>
            </a:r>
            <a:r>
              <a:rPr lang="cs-CZ" sz="2000" dirty="0" smtClean="0"/>
              <a:t>. </a:t>
            </a:r>
            <a:r>
              <a:rPr lang="cs-CZ" sz="2000" dirty="0" err="1" smtClean="0"/>
              <a:t>vyd</a:t>
            </a:r>
            <a:r>
              <a:rPr lang="cs-CZ" sz="2000" dirty="0" smtClean="0"/>
              <a:t>. Praha: Fortuna, c2000, 103 s. ISBN 80-716-8714-6.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000" dirty="0" smtClean="0"/>
              <a:t>ZÁVODSKÁ, Radka. </a:t>
            </a:r>
            <a:r>
              <a:rPr lang="cs-CZ" sz="2000" i="1" dirty="0" smtClean="0"/>
              <a:t>Biologie buněk</a:t>
            </a:r>
            <a:r>
              <a:rPr lang="cs-CZ" sz="2000" dirty="0" smtClean="0"/>
              <a:t>: </a:t>
            </a:r>
            <a:r>
              <a:rPr lang="cs-CZ" sz="2000" i="1" dirty="0" smtClean="0"/>
              <a:t>základy cytologie, bakteriologie, virologie</a:t>
            </a:r>
            <a:r>
              <a:rPr lang="cs-CZ" sz="2000" dirty="0" smtClean="0"/>
              <a:t>. 1. </a:t>
            </a:r>
            <a:r>
              <a:rPr lang="cs-CZ" sz="2000" dirty="0" err="1" smtClean="0"/>
              <a:t>vyd</a:t>
            </a:r>
            <a:r>
              <a:rPr lang="cs-CZ" sz="2000" dirty="0" smtClean="0"/>
              <a:t>. Praha: </a:t>
            </a:r>
            <a:r>
              <a:rPr lang="cs-CZ" sz="2000" dirty="0" err="1" smtClean="0"/>
              <a:t>Scientia</a:t>
            </a:r>
            <a:r>
              <a:rPr lang="cs-CZ" sz="2000" dirty="0" smtClean="0"/>
              <a:t>, 2006, 160 s. ISBN 80-869-6015-3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</TotalTime>
  <Words>535</Words>
  <Application>Microsoft Office PowerPoint</Application>
  <PresentationFormat>Předvádění na obrazovce (4:3)</PresentationFormat>
  <Paragraphs>86</Paragraphs>
  <Slides>17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4" baseType="lpstr">
      <vt:lpstr>Arial</vt:lpstr>
      <vt:lpstr>Calibri</vt:lpstr>
      <vt:lpstr>Franklin Gothic Book</vt:lpstr>
      <vt:lpstr>Franklin Gothic Medium</vt:lpstr>
      <vt:lpstr>Wingdings</vt:lpstr>
      <vt:lpstr>Wingdings 2</vt:lpstr>
      <vt:lpstr>Cesta</vt:lpstr>
      <vt:lpstr>Dělění buněk - meióza</vt:lpstr>
      <vt:lpstr>meióza</vt:lpstr>
      <vt:lpstr>meióza</vt:lpstr>
      <vt:lpstr>meióza</vt:lpstr>
      <vt:lpstr>meióza</vt:lpstr>
      <vt:lpstr>meióza</vt:lpstr>
      <vt:lpstr>meióza</vt:lpstr>
      <vt:lpstr>meióza</vt:lpstr>
      <vt:lpstr>meióza shrnutí</vt:lpstr>
      <vt:lpstr>MEIOZA</vt:lpstr>
      <vt:lpstr>Diferenciace buněk</vt:lpstr>
      <vt:lpstr>Schématický průběh meiózy</vt:lpstr>
      <vt:lpstr>Prezentace aplikace PowerPoint</vt:lpstr>
      <vt:lpstr>Prezentace aplikace PowerPoint</vt:lpstr>
      <vt:lpstr>SROVNÁNÍ MITOZY A MEIOZY</vt:lpstr>
      <vt:lpstr>Meioza                                 mitoza</vt:lpstr>
      <vt:lpstr>ZDROJE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Dělění buněk - meióza</dc:title>
  <dc:creator>Gymnázium</dc:creator>
  <cp:lastModifiedBy>Foller Jiří</cp:lastModifiedBy>
  <cp:revision>10</cp:revision>
  <dcterms:created xsi:type="dcterms:W3CDTF">2014-04-08T15:01:15Z</dcterms:created>
  <dcterms:modified xsi:type="dcterms:W3CDTF">2014-12-03T10:10:37Z</dcterms:modified>
</cp:coreProperties>
</file>