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6" r:id="rId5"/>
    <p:sldId id="267" r:id="rId6"/>
    <p:sldId id="269" r:id="rId7"/>
    <p:sldId id="272" r:id="rId8"/>
    <p:sldId id="273" r:id="rId9"/>
    <p:sldId id="275" r:id="rId10"/>
    <p:sldId id="277" r:id="rId11"/>
    <p:sldId id="278" r:id="rId12"/>
    <p:sldId id="279" r:id="rId13"/>
    <p:sldId id="280" r:id="rId14"/>
    <p:sldId id="282" r:id="rId15"/>
    <p:sldId id="283" r:id="rId16"/>
    <p:sldId id="274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/>
              <a:t>Semiautonomní</a:t>
            </a:r>
            <a:r>
              <a:rPr lang="cs-CZ" dirty="0" smtClean="0"/>
              <a:t> organely a </a:t>
            </a:r>
            <a:r>
              <a:rPr lang="cs-CZ" dirty="0" err="1" smtClean="0"/>
              <a:t>cytoskelet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55576" y="3016912"/>
            <a:ext cx="7431360" cy="1803648"/>
          </a:xfrm>
        </p:spPr>
        <p:txBody>
          <a:bodyPr>
            <a:normAutofit fontScale="92500" lnSpcReduction="20000"/>
          </a:bodyPr>
          <a:lstStyle/>
          <a:p>
            <a:pPr algn="ctr"/>
            <a:endParaRPr lang="cs-CZ" altLang="cs-CZ" sz="1700" b="1" dirty="0" smtClean="0"/>
          </a:p>
          <a:p>
            <a:pPr algn="ctr"/>
            <a:endParaRPr lang="cs-CZ" altLang="cs-CZ" sz="1700" b="1" dirty="0"/>
          </a:p>
          <a:p>
            <a:pPr algn="ctr"/>
            <a:r>
              <a:rPr lang="cs-CZ" altLang="cs-CZ" sz="1700" b="1" dirty="0" smtClean="0"/>
              <a:t>Výukový </a:t>
            </a:r>
            <a:r>
              <a:rPr lang="cs-CZ" altLang="cs-CZ" sz="1700" b="1" dirty="0"/>
              <a:t>materiál MB 04 - </a:t>
            </a:r>
            <a:r>
              <a:rPr lang="cs-CZ" altLang="cs-CZ" sz="1700" b="1" dirty="0" smtClean="0"/>
              <a:t>93</a:t>
            </a:r>
            <a:endParaRPr lang="cs-CZ" altLang="cs-CZ" sz="1700" b="1" dirty="0"/>
          </a:p>
          <a:p>
            <a:pPr algn="ctr"/>
            <a:r>
              <a:rPr lang="cs-CZ" altLang="cs-CZ" sz="1700" b="1" dirty="0"/>
              <a:t>Tvůrce: Mgr. Šárka </a:t>
            </a:r>
            <a:r>
              <a:rPr lang="cs-CZ" altLang="cs-CZ" sz="1700" b="1" dirty="0" err="1"/>
              <a:t>Vopěnková</a:t>
            </a:r>
            <a:endParaRPr lang="cs-CZ" altLang="cs-CZ" sz="1700" b="1" dirty="0">
              <a:latin typeface="Arial" panose="020B0604020202020204" pitchFamily="34" charset="0"/>
            </a:endParaRPr>
          </a:p>
          <a:p>
            <a:pPr algn="ctr"/>
            <a:r>
              <a:rPr lang="cs-CZ" altLang="cs-CZ" sz="1700" dirty="0">
                <a:latin typeface="Arial" panose="020B0604020202020204" pitchFamily="34" charset="0"/>
              </a:rPr>
              <a:t>Projekt: S anglickým jazykem do dalších předmětů</a:t>
            </a:r>
          </a:p>
          <a:p>
            <a:pPr algn="ctr"/>
            <a:r>
              <a:rPr lang="cs-CZ" altLang="cs-CZ" sz="1700" dirty="0">
                <a:latin typeface="Arial" panose="020B0604020202020204" pitchFamily="34" charset="0"/>
              </a:rPr>
              <a:t>Registrační číslo: CZ.1.07/1.1.36/03.0005</a:t>
            </a:r>
          </a:p>
          <a:p>
            <a:pPr algn="ctr"/>
            <a:r>
              <a:rPr lang="cs-CZ" altLang="cs-CZ" sz="1700" dirty="0">
                <a:latin typeface="Arial" panose="020B0604020202020204" pitchFamily="34" charset="0"/>
              </a:rPr>
              <a:t>Tento projekt je spolufinancován ESF a SR ČR</a:t>
            </a:r>
          </a:p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96752"/>
            <a:ext cx="4421188" cy="1079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sz="4000" dirty="0" smtClean="0">
                <a:effectLst/>
              </a:rPr>
              <a:t>SEMIAUTONOMNÍ ORGANELY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cs-CZ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výjimečné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mitochondrie a plastidy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2 membrány: vnější a vnitřní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mají </a:t>
            </a:r>
            <a:r>
              <a:rPr lang="cs-CZ" u="sng" dirty="0" smtClean="0"/>
              <a:t>vlastní:</a:t>
            </a:r>
            <a:r>
              <a:rPr lang="cs-CZ" dirty="0" smtClean="0"/>
              <a:t> DNA, ribozomy, bílkoviny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probíhá zde energetický metabolismus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rozmnožují se dělením &gt; replikací DNA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Char char=""/>
              <a:defRPr/>
            </a:pPr>
            <a:endParaRPr lang="cs-CZ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Char char=""/>
              <a:defRPr/>
            </a:pPr>
            <a:endParaRPr lang="cs-CZ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>
                <a:effectLst/>
              </a:rPr>
              <a:t>MITOCHONDRIE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cs-CZ" sz="2800" dirty="0" smtClean="0"/>
              <a:t>ve všech buňkách &gt; několik set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malé 1 – 10 mikrometrů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hlavní funkce: 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syntéza ATP &gt; centrum buněčného dýchání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stavba: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vnější membrána - hladká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vnitřní membrána je dovnitř zřasena = </a:t>
            </a:r>
            <a:r>
              <a:rPr lang="cs-CZ" sz="2800" u="sng" dirty="0" err="1" smtClean="0"/>
              <a:t>kristy</a:t>
            </a:r>
            <a:endParaRPr lang="cs-CZ" sz="2800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prostor mezi </a:t>
            </a:r>
            <a:r>
              <a:rPr lang="cs-CZ" sz="2800" dirty="0" err="1" smtClean="0"/>
              <a:t>kristami</a:t>
            </a:r>
            <a:r>
              <a:rPr lang="cs-CZ" sz="2800" dirty="0" smtClean="0"/>
              <a:t> vyplněn hmotou = </a:t>
            </a:r>
            <a:r>
              <a:rPr lang="cs-CZ" sz="2800" u="sng" dirty="0" smtClean="0"/>
              <a:t>matrix 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u="sng" dirty="0" smtClean="0"/>
              <a:t>matrix obsahuje DNA + ribozomy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pPr fontAlgn="auto">
              <a:spcAft>
                <a:spcPts val="0"/>
              </a:spcAft>
              <a:defRPr/>
            </a:pPr>
            <a:r>
              <a:rPr lang="cs-CZ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Stavba mitochondrie</a:t>
            </a:r>
            <a:r>
              <a:rPr lang="cs-CZ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cs-CZ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výměna látek</a:t>
            </a:r>
          </a:p>
        </p:txBody>
      </p:sp>
      <p:pic>
        <p:nvPicPr>
          <p:cNvPr id="5120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7992888" cy="497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2051720" y="4797152"/>
            <a:ext cx="1718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/>
              <a:t>glukoza</a:t>
            </a:r>
            <a:endParaRPr lang="cs-CZ" dirty="0"/>
          </a:p>
        </p:txBody>
      </p:sp>
      <p:cxnSp>
        <p:nvCxnSpPr>
          <p:cNvPr id="7" name="Přímá spojovací šipka 6"/>
          <p:cNvCxnSpPr/>
          <p:nvPr/>
        </p:nvCxnSpPr>
        <p:spPr>
          <a:xfrm flipH="1" flipV="1">
            <a:off x="1475656" y="1772816"/>
            <a:ext cx="2448272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755576" y="1556792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matrix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chloroplasty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pouze v buňkách rostlin a řas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obsahují chlorofyl &gt; fotosyntéza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větší než mitochondrie  5 – 10 mikrometrů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v buňce až 50 – 200 chloroplastů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stavba: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2 membrány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uvnitř třetí  membránový systém = </a:t>
            </a:r>
            <a:r>
              <a:rPr lang="cs-CZ" u="sng" dirty="0" smtClean="0"/>
              <a:t>thylakoidy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tylakoidy naskládány na sebe</a:t>
            </a:r>
            <a:r>
              <a:rPr lang="cs-CZ" u="sng" dirty="0" smtClean="0"/>
              <a:t> </a:t>
            </a:r>
            <a:r>
              <a:rPr lang="cs-CZ" dirty="0" smtClean="0"/>
              <a:t>=&gt;  </a:t>
            </a:r>
            <a:r>
              <a:rPr lang="cs-CZ" u="sng" dirty="0" smtClean="0"/>
              <a:t>grana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polotekutá hmota kolem tylakoidů – </a:t>
            </a:r>
            <a:r>
              <a:rPr lang="cs-CZ" u="sng" dirty="0" smtClean="0"/>
              <a:t>stroma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ve stromatu: DNA + ribozomy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pPr fontAlgn="auto">
              <a:spcAft>
                <a:spcPts val="0"/>
              </a:spcAft>
              <a:defRPr/>
            </a:pPr>
            <a:r>
              <a:rPr lang="cs-CZ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Stavba chloroplastu a výměna látek</a:t>
            </a:r>
          </a:p>
        </p:txBody>
      </p:sp>
      <p:pic>
        <p:nvPicPr>
          <p:cNvPr id="542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4316" y="1554163"/>
            <a:ext cx="7167768" cy="4525962"/>
          </a:xfrm>
        </p:spPr>
      </p:pic>
      <p:sp>
        <p:nvSpPr>
          <p:cNvPr id="6" name="Levá složená závorka 5"/>
          <p:cNvSpPr/>
          <p:nvPr/>
        </p:nvSpPr>
        <p:spPr>
          <a:xfrm>
            <a:off x="2051720" y="3068960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8" name="Přímá spojovací šipka 7"/>
          <p:cNvCxnSpPr>
            <a:stCxn id="6" idx="1"/>
          </p:cNvCxnSpPr>
          <p:nvPr/>
        </p:nvCxnSpPr>
        <p:spPr>
          <a:xfrm flipH="1" flipV="1">
            <a:off x="1331640" y="3501008"/>
            <a:ext cx="720080" cy="25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ovéPole 8"/>
          <p:cNvSpPr txBox="1"/>
          <p:nvPr/>
        </p:nvSpPr>
        <p:spPr>
          <a:xfrm>
            <a:off x="971600" y="3212976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grana</a:t>
            </a:r>
            <a:endParaRPr lang="cs-CZ" dirty="0"/>
          </a:p>
        </p:txBody>
      </p:sp>
      <p:cxnSp>
        <p:nvCxnSpPr>
          <p:cNvPr id="11" name="Přímá spojovací šipka 10"/>
          <p:cNvCxnSpPr/>
          <p:nvPr/>
        </p:nvCxnSpPr>
        <p:spPr>
          <a:xfrm flipH="1" flipV="1">
            <a:off x="1835696" y="2060848"/>
            <a:ext cx="1008112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1331640" y="1700808"/>
            <a:ext cx="863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stroma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r="25672" b="34085"/>
          <a:stretch>
            <a:fillRect/>
          </a:stretch>
        </p:blipFill>
        <p:spPr bwMode="auto">
          <a:xfrm>
            <a:off x="2627784" y="548680"/>
            <a:ext cx="4897437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28293" t="65357" r="18559"/>
          <a:stretch>
            <a:fillRect/>
          </a:stretch>
        </p:blipFill>
        <p:spPr bwMode="auto">
          <a:xfrm>
            <a:off x="2051720" y="4365104"/>
            <a:ext cx="453707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ovéPole 7"/>
          <p:cNvSpPr txBox="1"/>
          <p:nvPr/>
        </p:nvSpPr>
        <p:spPr>
          <a:xfrm>
            <a:off x="7668344" y="9087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1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7668344" y="16288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2</a:t>
            </a:r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1763688" y="465313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1</a:t>
            </a:r>
            <a:endParaRPr lang="cs-CZ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1619672" y="515719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2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1691680" y="55892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3</a:t>
            </a:r>
            <a:endParaRPr lang="cs-CZ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1691680" y="60212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4</a:t>
            </a:r>
            <a:endParaRPr lang="cs-CZ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6588224" y="48691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5</a:t>
            </a:r>
            <a:endParaRPr lang="cs-CZ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6732240" y="530120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6</a:t>
            </a:r>
            <a:endParaRPr lang="cs-CZ" dirty="0"/>
          </a:p>
        </p:txBody>
      </p:sp>
      <p:sp>
        <p:nvSpPr>
          <p:cNvPr id="16" name="TextovéPole 15"/>
          <p:cNvSpPr txBox="1"/>
          <p:nvPr/>
        </p:nvSpPr>
        <p:spPr>
          <a:xfrm>
            <a:off x="6660232" y="57332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7</a:t>
            </a:r>
            <a:endParaRPr lang="cs-CZ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2771800" y="364502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CO JE TO ZA ORGANELU A POPSAT</a:t>
            </a:r>
            <a:endParaRPr lang="cs-CZ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683568" y="404664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OBRÁZEK Č. 2</a:t>
            </a:r>
            <a:endParaRPr lang="cs-CZ" dirty="0"/>
          </a:p>
        </p:txBody>
      </p:sp>
      <p:cxnSp>
        <p:nvCxnSpPr>
          <p:cNvPr id="20" name="Přímá spojovací šipka 19"/>
          <p:cNvCxnSpPr/>
          <p:nvPr/>
        </p:nvCxnSpPr>
        <p:spPr>
          <a:xfrm flipH="1" flipV="1">
            <a:off x="1907704" y="1196752"/>
            <a:ext cx="201622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/>
          <p:cNvSpPr txBox="1"/>
          <p:nvPr/>
        </p:nvSpPr>
        <p:spPr>
          <a:xfrm>
            <a:off x="1547664" y="98072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3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r="23470" b="29340"/>
          <a:stretch>
            <a:fillRect/>
          </a:stretch>
        </p:blipFill>
        <p:spPr>
          <a:xfrm>
            <a:off x="1115616" y="1124744"/>
            <a:ext cx="4464050" cy="1870075"/>
          </a:xfrm>
          <a:solidFill>
            <a:schemeClr val="bg2"/>
          </a:solidFill>
        </p:spPr>
      </p:pic>
      <p:pic>
        <p:nvPicPr>
          <p:cNvPr id="7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31403" t="64683" r="30258"/>
          <a:stretch>
            <a:fillRect/>
          </a:stretch>
        </p:blipFill>
        <p:spPr>
          <a:xfrm>
            <a:off x="4067944" y="4077072"/>
            <a:ext cx="3816350" cy="2265362"/>
          </a:xfrm>
          <a:solidFill>
            <a:schemeClr val="bg2"/>
          </a:solidFill>
        </p:spPr>
      </p:pic>
      <p:sp>
        <p:nvSpPr>
          <p:cNvPr id="8" name="TextovéPole 7"/>
          <p:cNvSpPr txBox="1"/>
          <p:nvPr/>
        </p:nvSpPr>
        <p:spPr>
          <a:xfrm>
            <a:off x="2267744" y="3501008"/>
            <a:ext cx="3716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CO JE TO ZA ORGANELU  A  POPSAT?</a:t>
            </a:r>
            <a:endParaRPr lang="cs-CZ" dirty="0"/>
          </a:p>
        </p:txBody>
      </p:sp>
      <p:cxnSp>
        <p:nvCxnSpPr>
          <p:cNvPr id="10" name="Přímá spojovací šipka 9"/>
          <p:cNvCxnSpPr/>
          <p:nvPr/>
        </p:nvCxnSpPr>
        <p:spPr>
          <a:xfrm flipV="1">
            <a:off x="5220072" y="1340768"/>
            <a:ext cx="151216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/>
          <p:cNvSpPr txBox="1"/>
          <p:nvPr/>
        </p:nvSpPr>
        <p:spPr>
          <a:xfrm>
            <a:off x="6804248" y="11247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1</a:t>
            </a:r>
            <a:endParaRPr lang="cs-CZ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6012160" y="16288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2</a:t>
            </a:r>
            <a:endParaRPr lang="cs-CZ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5580112" y="22048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3</a:t>
            </a:r>
            <a:endParaRPr lang="cs-CZ" dirty="0"/>
          </a:p>
        </p:txBody>
      </p:sp>
      <p:sp>
        <p:nvSpPr>
          <p:cNvPr id="16" name="TextovéPole 15"/>
          <p:cNvSpPr txBox="1"/>
          <p:nvPr/>
        </p:nvSpPr>
        <p:spPr>
          <a:xfrm>
            <a:off x="3635896" y="443711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1</a:t>
            </a:r>
            <a:endParaRPr lang="cs-CZ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3491880" y="508518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2</a:t>
            </a:r>
            <a:endParaRPr lang="cs-CZ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3491880" y="55892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3</a:t>
            </a:r>
            <a:endParaRPr lang="cs-CZ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7812360" y="43651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4</a:t>
            </a:r>
            <a:endParaRPr lang="cs-CZ" dirty="0"/>
          </a:p>
        </p:txBody>
      </p:sp>
      <p:sp>
        <p:nvSpPr>
          <p:cNvPr id="20" name="TextovéPole 19"/>
          <p:cNvSpPr txBox="1"/>
          <p:nvPr/>
        </p:nvSpPr>
        <p:spPr>
          <a:xfrm>
            <a:off x="7884368" y="515719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5</a:t>
            </a:r>
            <a:endParaRPr lang="cs-CZ" dirty="0"/>
          </a:p>
        </p:txBody>
      </p:sp>
      <p:sp>
        <p:nvSpPr>
          <p:cNvPr id="21" name="TextovéPole 20"/>
          <p:cNvSpPr txBox="1"/>
          <p:nvPr/>
        </p:nvSpPr>
        <p:spPr>
          <a:xfrm>
            <a:off x="827584" y="33265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OBRÁZEK Č.3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CYTOSKELET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nemembránová organela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dynamická a </a:t>
            </a:r>
            <a:r>
              <a:rPr lang="cs-CZ" u="sng" dirty="0" smtClean="0"/>
              <a:t>proměnlivá</a:t>
            </a:r>
            <a:r>
              <a:rPr lang="cs-CZ" dirty="0" smtClean="0"/>
              <a:t> struktura !!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soustava vláknitých bílkovinných útvarů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uvnitř cytoplazmy, určuje tvar buňky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mechanická funkce: opěrná a pohybová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u </a:t>
            </a:r>
            <a:r>
              <a:rPr lang="cs-CZ" dirty="0" err="1" smtClean="0"/>
              <a:t>prokaryotní</a:t>
            </a:r>
            <a:r>
              <a:rPr lang="cs-CZ" dirty="0" smtClean="0"/>
              <a:t> buňky asi nejsou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zásadní význam: při dělení eukaryotní buňky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2 typy: mikrotubuly + mikrofilamenta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427288" y="696912"/>
            <a:ext cx="4572000" cy="622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87" name="Rectangle 7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CENTROZÓM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PŘÍČNÝ ŘEZ BIČÍKEM</a:t>
            </a:r>
          </a:p>
        </p:txBody>
      </p:sp>
      <p:pic>
        <p:nvPicPr>
          <p:cNvPr id="6349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0066" y="1554163"/>
            <a:ext cx="3596268" cy="45259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MIKROTUBULY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duté trubičky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25 </a:t>
            </a:r>
            <a:r>
              <a:rPr lang="cs-CZ" dirty="0" err="1" smtClean="0"/>
              <a:t>nm</a:t>
            </a:r>
            <a:r>
              <a:rPr lang="cs-CZ" dirty="0" smtClean="0"/>
              <a:t> průměr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bílkovina tubulin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mikrotubuly vytvářejí  </a:t>
            </a:r>
            <a:r>
              <a:rPr lang="cs-CZ" dirty="0" err="1" smtClean="0"/>
              <a:t>tvz</a:t>
            </a:r>
            <a:r>
              <a:rPr lang="cs-CZ" dirty="0" smtClean="0"/>
              <a:t>. </a:t>
            </a:r>
            <a:r>
              <a:rPr lang="cs-CZ" u="sng" dirty="0" smtClean="0"/>
              <a:t>dělící vřeténko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bičík, řasinky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cs-CZ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cs-CZ" u="sng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cs-CZ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cs-CZ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4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Mikrotubuly a jejich uspořádání v buňce</a:t>
            </a:r>
          </a:p>
        </p:txBody>
      </p:sp>
      <p:pic>
        <p:nvPicPr>
          <p:cNvPr id="655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5067" y="1554163"/>
            <a:ext cx="8586265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MIKROFILAMENTY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u="sng" dirty="0" smtClean="0"/>
              <a:t>bílkovina aktin: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malé kulovité molekuly 7 </a:t>
            </a:r>
            <a:r>
              <a:rPr lang="cs-CZ" dirty="0" err="1" smtClean="0"/>
              <a:t>nm</a:t>
            </a:r>
            <a:endParaRPr lang="cs-CZ" dirty="0" smtClean="0"/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pod povrchem buňky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funkce pohybová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u="sng" dirty="0" smtClean="0"/>
              <a:t>bílkovina  myozin: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větší molekula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enzymová aktivita –je schopen štěpit ATP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aktin + myozin = ve svalových buňkách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podkladem svalové činnosti: 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vzájemný posun obou druhů </a:t>
            </a:r>
            <a:r>
              <a:rPr lang="cs-CZ" dirty="0" err="1" smtClean="0"/>
              <a:t>filamentů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4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Mikrofilamenty a jejich uspořádání v příčně pruhovaném svalstvu</a:t>
            </a:r>
          </a:p>
        </p:txBody>
      </p:sp>
      <p:pic>
        <p:nvPicPr>
          <p:cNvPr id="6861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8230" y="1554163"/>
            <a:ext cx="4259940" cy="4525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cs-CZ" sz="1500" dirty="0" smtClean="0"/>
              <a:t>KUBIŠTA, Václav. </a:t>
            </a:r>
            <a:r>
              <a:rPr lang="cs-CZ" sz="1500" i="1" dirty="0" smtClean="0"/>
              <a:t>Obecná biologie</a:t>
            </a:r>
            <a:r>
              <a:rPr lang="cs-CZ" sz="1500" dirty="0" smtClean="0"/>
              <a:t>. Praha: Fortuna, 2000, ISBN 80-7168-714-6.</a:t>
            </a:r>
          </a:p>
          <a:p>
            <a:pPr>
              <a:buFont typeface="Wingdings" pitchFamily="2" charset="2"/>
              <a:buChar char="Ø"/>
            </a:pPr>
            <a:r>
              <a:rPr lang="cs-CZ" sz="1500" dirty="0" smtClean="0"/>
              <a:t>CHALUPOVÁ - KARLOVÁ, Vlastimila. </a:t>
            </a:r>
            <a:r>
              <a:rPr lang="cs-CZ" sz="1500" i="1" dirty="0" smtClean="0"/>
              <a:t>Obecná biologie</a:t>
            </a:r>
            <a:r>
              <a:rPr lang="cs-CZ" sz="1500" dirty="0" smtClean="0"/>
              <a:t>. Olomouc: Nakladatelství Olomouc, 2010, ISBN 978-80-7182-282-0.</a:t>
            </a:r>
          </a:p>
          <a:p>
            <a:pPr>
              <a:buFont typeface="Wingdings" pitchFamily="2" charset="2"/>
              <a:buChar char="Ø"/>
            </a:pPr>
            <a:r>
              <a:rPr lang="cs-CZ" sz="1500" dirty="0" smtClean="0"/>
              <a:t>ZÁVODSKÁ, Radka. </a:t>
            </a:r>
            <a:r>
              <a:rPr lang="cs-CZ" sz="1500" i="1" dirty="0" smtClean="0"/>
              <a:t>Biologie buněk</a:t>
            </a:r>
            <a:r>
              <a:rPr lang="cs-CZ" sz="1500" dirty="0" smtClean="0"/>
              <a:t>. Praha: </a:t>
            </a:r>
            <a:r>
              <a:rPr lang="cs-CZ" sz="1500" dirty="0" err="1" smtClean="0"/>
              <a:t>Scientia</a:t>
            </a:r>
            <a:r>
              <a:rPr lang="cs-CZ" sz="1500" dirty="0" smtClean="0"/>
              <a:t>, 2006, ISBN 80-86960-15-3.</a:t>
            </a:r>
          </a:p>
          <a:p>
            <a:pPr>
              <a:buFont typeface="Wingdings" pitchFamily="2" charset="2"/>
              <a:buChar char="Ø"/>
            </a:pPr>
            <a:r>
              <a:rPr lang="cs-CZ" sz="1500" dirty="0" smtClean="0"/>
              <a:t>ROSYPAL, Stanislav. </a:t>
            </a:r>
            <a:r>
              <a:rPr lang="cs-CZ" sz="1500" i="1" dirty="0" smtClean="0"/>
              <a:t>Nový přehled biologie</a:t>
            </a:r>
            <a:r>
              <a:rPr lang="cs-CZ" sz="1500" dirty="0" smtClean="0"/>
              <a:t>. 1. </a:t>
            </a:r>
            <a:r>
              <a:rPr lang="cs-CZ" sz="1500" dirty="0" err="1" smtClean="0"/>
              <a:t>vyd</a:t>
            </a:r>
            <a:r>
              <a:rPr lang="cs-CZ" sz="1500" dirty="0" smtClean="0"/>
              <a:t>. Praha: </a:t>
            </a:r>
            <a:r>
              <a:rPr lang="cs-CZ" sz="1500" dirty="0" err="1" smtClean="0"/>
              <a:t>Scientia</a:t>
            </a:r>
            <a:r>
              <a:rPr lang="cs-CZ" sz="1500" dirty="0" smtClean="0"/>
              <a:t>, 2003, 797 s. ISBN 80-718-3268-5.</a:t>
            </a:r>
          </a:p>
          <a:p>
            <a:pPr>
              <a:buFont typeface="Wingdings" pitchFamily="2" charset="2"/>
              <a:buChar char="Ø"/>
            </a:pPr>
            <a:r>
              <a:rPr lang="cs-CZ" sz="1500" dirty="0" smtClean="0"/>
              <a:t>JELÍNEK, Jan, Vladimír ZICHÁČEK a Miroslav ŠVÁTORA. </a:t>
            </a:r>
            <a:r>
              <a:rPr lang="cs-CZ" sz="1500" i="1" dirty="0" smtClean="0"/>
              <a:t>Biologie pro gymnázia: teoretická a praktická část</a:t>
            </a:r>
            <a:r>
              <a:rPr lang="cs-CZ" sz="1500" dirty="0" smtClean="0"/>
              <a:t>. 2. </a:t>
            </a:r>
            <a:r>
              <a:rPr lang="cs-CZ" sz="1500" dirty="0" err="1" smtClean="0"/>
              <a:t>dopl</a:t>
            </a:r>
            <a:r>
              <a:rPr lang="cs-CZ" sz="1500" dirty="0" smtClean="0"/>
              <a:t>. a </a:t>
            </a:r>
            <a:r>
              <a:rPr lang="cs-CZ" sz="1500" dirty="0" err="1" smtClean="0"/>
              <a:t>rozš</a:t>
            </a:r>
            <a:r>
              <a:rPr lang="cs-CZ" sz="1500" dirty="0" smtClean="0"/>
              <a:t>. </a:t>
            </a:r>
            <a:r>
              <a:rPr lang="cs-CZ" sz="1500" dirty="0" err="1" smtClean="0"/>
              <a:t>vyd</a:t>
            </a:r>
            <a:r>
              <a:rPr lang="cs-CZ" sz="1500" dirty="0" smtClean="0"/>
              <a:t>. Olomouc: Nakladatelství Olomouc, 1998, 551 s. ISBN 80-718-2050-4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</TotalTime>
  <Words>453</Words>
  <Application>Microsoft Office PowerPoint</Application>
  <PresentationFormat>Předvádění na obrazovce (4:3)</PresentationFormat>
  <Paragraphs>103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2" baseType="lpstr">
      <vt:lpstr>Arial</vt:lpstr>
      <vt:lpstr>Franklin Gothic Book</vt:lpstr>
      <vt:lpstr>Franklin Gothic Medium</vt:lpstr>
      <vt:lpstr>Wingdings</vt:lpstr>
      <vt:lpstr>Wingdings 2</vt:lpstr>
      <vt:lpstr>Cesta</vt:lpstr>
      <vt:lpstr>Semiautonomní organely a cytoskelet</vt:lpstr>
      <vt:lpstr>SEMIAUTONOMNÍ ORGANELY</vt:lpstr>
      <vt:lpstr>MITOCHONDRIE</vt:lpstr>
      <vt:lpstr>Stavba mitochondrie a výměna látek</vt:lpstr>
      <vt:lpstr>chloroplasty</vt:lpstr>
      <vt:lpstr>Stavba chloroplastu a výměna látek</vt:lpstr>
      <vt:lpstr>Prezentace aplikace PowerPoint</vt:lpstr>
      <vt:lpstr>Prezentace aplikace PowerPoint</vt:lpstr>
      <vt:lpstr>CYTOSKELET</vt:lpstr>
      <vt:lpstr>CENTROZÓM</vt:lpstr>
      <vt:lpstr>PŘÍČNÝ ŘEZ BIČÍKEM</vt:lpstr>
      <vt:lpstr>MIKROTUBULY</vt:lpstr>
      <vt:lpstr>Mikrotubuly a jejich uspořádání v buňce</vt:lpstr>
      <vt:lpstr>MIKROFILAMENTY</vt:lpstr>
      <vt:lpstr>Mikrofilamenty a jejich uspořádání v příčně pruhovaném svalstvu</vt:lpstr>
      <vt:lpstr>zdroje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membránové organely</dc:title>
  <dc:creator>Gymnázium</dc:creator>
  <cp:lastModifiedBy>Foller Jiří</cp:lastModifiedBy>
  <cp:revision>12</cp:revision>
  <dcterms:created xsi:type="dcterms:W3CDTF">2014-03-24T19:13:01Z</dcterms:created>
  <dcterms:modified xsi:type="dcterms:W3CDTF">2014-12-03T10:09:57Z</dcterms:modified>
</cp:coreProperties>
</file>