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0" r:id="rId3"/>
    <p:sldId id="298" r:id="rId4"/>
    <p:sldId id="291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3" r:id="rId15"/>
    <p:sldId id="299" r:id="rId16"/>
    <p:sldId id="300" r:id="rId17"/>
    <p:sldId id="301" r:id="rId1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5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7" name="Zástupný symbol pro obsah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19" name="Zástupný symbol pro zápatí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9" name="Zástupný symbol pro datum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11" name="Zástupný symbol pro zápatí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1" name="Zástupný symbol pro datum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25" name="Zástupný symbol pro text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8" name="Zástupný symbol pro obsah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0" name="Zástupný symbol pro datum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Přímá spojovací čár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datum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1" name="Zástupný symbol pro zápatí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4" name="Zástupný symbol pro zápatí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římá spojovací čár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14" name="Zástupný symbol pro obsah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5" name="Zástupný symbol pro datum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9" name="Zástupný symbol pro zápatí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pro obrázek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1" name="Zástupný symbol pro číslo snímku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6" name="Zástupný symbol pro text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pro text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1" name="Zástupný symbol pro datum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3. 12. 2014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nadpis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z/url?sa=i&amp;rct=j&amp;q=&amp;esrc=s&amp;frm=1&amp;source=images&amp;cd=&amp;cad=rja&amp;docid=2eXZuiNCXnl8ZM&amp;tbnid=wX2J6nCzkamojM:&amp;ved=0CAUQjRw&amp;url=http://biomach.wz.cz/obecnabiologie_prokaryotnibunka.htm&amp;ei=zWJIUuOQC8TQtQaP94DoAg&amp;bvm=bv.53217764,d.Yms&amp;psig=AFQjCNGKi4bwlGrHG5--muP-LwywwheK6w&amp;ust=1380561975045102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z/url?sa=i&amp;rct=j&amp;q=&amp;esrc=s&amp;frm=1&amp;source=images&amp;cd=&amp;cad=rja&amp;docid=2eXZuiNCXnl8ZM&amp;tbnid=wX2J6nCzkamojM:&amp;ved=0CAUQjRw&amp;url=http://biomach.wz.cz/obecnabiologie_prokaryotnibunka.htm&amp;ei=zWJIUuOQC8TQtQaP94DoAg&amp;bvm=bv.53217764,d.Yms&amp;psig=AFQjCNGKi4bwlGrHG5--muP-LwywwheK6w&amp;ust=1380561975045102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z/url?sa=i&amp;rct=j&amp;q=&amp;esrc=s&amp;frm=1&amp;source=images&amp;cd=&amp;cad=rja&amp;docid=2eXZuiNCXnl8ZM&amp;tbnid=wX2J6nCzkamojM:&amp;ved=0CAUQjRw&amp;url=http://biomach.wz.cz/obecnabiologie_prokaryotnibunka.htm&amp;ei=zWJIUuOQC8TQtQaP94DoAg&amp;bvm=bv.53217764,d.Yms&amp;psig=AFQjCNGKi4bwlGrHG5--muP-LwywwheK6w&amp;ust=1380561975045102" TargetMode="Externa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biobakteri.files.wordpress.com/2009/06/ribosom.jp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google.cz/url?sa=i&amp;rct=j&amp;q=&amp;esrc=s&amp;frm=1&amp;source=images&amp;cd=&amp;cad=rja&amp;docid=2eXZuiNCXnl8ZM&amp;tbnid=wX2J6nCzkamojM:&amp;ved=0CAUQjRw&amp;url=http://biomach.wz.cz/obecnabiologie_prokaryotnibunka.htm&amp;ei=zWJIUuOQC8TQtQaP94DoAg&amp;bvm=bv.53217764,d.Yms&amp;psig=AFQjCNGKi4bwlGrHG5--muP-LwywwheK6w&amp;ust=1380561975045102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Prokaryotní</a:t>
            </a:r>
            <a:r>
              <a:rPr lang="cs-CZ" dirty="0" smtClean="0"/>
              <a:t> buňka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2014</a:t>
            </a:r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578" y="437981"/>
            <a:ext cx="4421188" cy="10795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délník 4"/>
          <p:cNvSpPr/>
          <p:nvPr/>
        </p:nvSpPr>
        <p:spPr>
          <a:xfrm>
            <a:off x="2286000" y="2413338"/>
            <a:ext cx="53823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altLang="cs-CZ" b="1" dirty="0"/>
              <a:t>Výukový materiál MB 04 - </a:t>
            </a:r>
            <a:r>
              <a:rPr lang="cs-CZ" altLang="cs-CZ" b="1" dirty="0" smtClean="0"/>
              <a:t>90</a:t>
            </a:r>
            <a:endParaRPr lang="cs-CZ" altLang="cs-CZ" b="1" dirty="0"/>
          </a:p>
          <a:p>
            <a:pPr algn="ctr"/>
            <a:r>
              <a:rPr lang="cs-CZ" altLang="cs-CZ" b="1" dirty="0"/>
              <a:t>Tvůrce: Mgr. Šárka </a:t>
            </a:r>
            <a:r>
              <a:rPr lang="cs-CZ" altLang="cs-CZ" b="1" dirty="0" err="1"/>
              <a:t>Vopěnková</a:t>
            </a:r>
            <a:endParaRPr lang="cs-CZ" altLang="cs-CZ" b="1" dirty="0">
              <a:latin typeface="Arial" panose="020B0604020202020204" pitchFamily="34" charset="0"/>
            </a:endParaRPr>
          </a:p>
          <a:p>
            <a:pPr algn="ctr"/>
            <a:r>
              <a:rPr lang="cs-CZ" altLang="cs-CZ" dirty="0">
                <a:latin typeface="Arial" panose="020B0604020202020204" pitchFamily="34" charset="0"/>
              </a:rPr>
              <a:t>Projekt: S anglickým jazykem do dalších předmětů</a:t>
            </a:r>
          </a:p>
          <a:p>
            <a:pPr algn="ctr"/>
            <a:r>
              <a:rPr lang="cs-CZ" altLang="cs-CZ" dirty="0">
                <a:latin typeface="Arial" panose="020B0604020202020204" pitchFamily="34" charset="0"/>
              </a:rPr>
              <a:t>Registrační číslo: CZ.1.07/1.1.36/03.0005</a:t>
            </a:r>
          </a:p>
          <a:p>
            <a:pPr algn="ctr"/>
            <a:r>
              <a:rPr lang="cs-CZ" altLang="cs-CZ" dirty="0">
                <a:latin typeface="Arial" panose="020B0604020202020204" pitchFamily="34" charset="0"/>
              </a:rPr>
              <a:t>Tento projekt je spolufinancován ESF a SR ČR</a:t>
            </a:r>
            <a:endParaRPr lang="cs-CZ" altLang="cs-CZ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prokaryotní</a:t>
            </a:r>
            <a:r>
              <a:rPr lang="cs-CZ" dirty="0" smtClean="0"/>
              <a:t> buňka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cs-CZ" dirty="0" smtClean="0"/>
              <a:t>tvořena  jediným neděleným oddílem ( </a:t>
            </a:r>
            <a:r>
              <a:rPr lang="cs-CZ" u="sng" dirty="0" smtClean="0"/>
              <a:t>kompartmentem)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cs-CZ" dirty="0" err="1" smtClean="0"/>
              <a:t>kompartment</a:t>
            </a:r>
            <a:r>
              <a:rPr lang="cs-CZ" dirty="0" smtClean="0"/>
              <a:t> je ohraničen </a:t>
            </a:r>
            <a:r>
              <a:rPr lang="cs-CZ" u="sng" dirty="0" smtClean="0"/>
              <a:t>plazmatickou membránou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cs-CZ" dirty="0" err="1" smtClean="0"/>
              <a:t>kompartment</a:t>
            </a:r>
            <a:r>
              <a:rPr lang="cs-CZ" dirty="0" smtClean="0"/>
              <a:t> je vyplněn </a:t>
            </a:r>
            <a:r>
              <a:rPr lang="cs-CZ" u="sng" dirty="0" smtClean="0"/>
              <a:t>cytosolem</a:t>
            </a:r>
          </a:p>
        </p:txBody>
      </p:sp>
      <p:pic>
        <p:nvPicPr>
          <p:cNvPr id="5" name="Picture 2" descr="http://biomach.wz.cz/img_ob_bunkaP.jpg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6072" b="14493"/>
          <a:stretch>
            <a:fillRect/>
          </a:stretch>
        </p:blipFill>
        <p:spPr bwMode="auto">
          <a:xfrm>
            <a:off x="4716016" y="1196752"/>
            <a:ext cx="3384376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prokaryotní</a:t>
            </a:r>
            <a:r>
              <a:rPr lang="cs-CZ" dirty="0" smtClean="0"/>
              <a:t> buňka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cs-CZ" dirty="0" smtClean="0"/>
              <a:t>jádro </a:t>
            </a:r>
            <a:r>
              <a:rPr lang="cs-CZ" dirty="0" err="1" smtClean="0"/>
              <a:t>prokaryotní</a:t>
            </a:r>
            <a:r>
              <a:rPr lang="cs-CZ" dirty="0" smtClean="0"/>
              <a:t> buňky: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cs-CZ" dirty="0" smtClean="0"/>
              <a:t>není ohraničené jadernou membránou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cs-CZ" dirty="0" smtClean="0"/>
              <a:t>obsahuje jedinou </a:t>
            </a:r>
            <a:r>
              <a:rPr lang="cs-CZ" dirty="0" err="1" smtClean="0"/>
              <a:t>dvouřetězcovou</a:t>
            </a:r>
            <a:r>
              <a:rPr lang="cs-CZ" dirty="0" smtClean="0"/>
              <a:t> </a:t>
            </a:r>
            <a:r>
              <a:rPr lang="cs-CZ" dirty="0" err="1" smtClean="0"/>
              <a:t>kružnicovitou</a:t>
            </a:r>
            <a:r>
              <a:rPr lang="cs-CZ" dirty="0" smtClean="0"/>
              <a:t> DNA = </a:t>
            </a:r>
            <a:r>
              <a:rPr lang="cs-CZ" u="sng" dirty="0" smtClean="0"/>
              <a:t>nukleotid</a:t>
            </a:r>
          </a:p>
          <a:p>
            <a:pPr marL="514350" indent="-514350">
              <a:buFont typeface="Wingdings" pitchFamily="2" charset="2"/>
              <a:buChar char="Ø"/>
            </a:pPr>
            <a:r>
              <a:rPr lang="cs-CZ" dirty="0" err="1" smtClean="0"/>
              <a:t>kružnicovitá</a:t>
            </a:r>
            <a:r>
              <a:rPr lang="cs-CZ" dirty="0" smtClean="0"/>
              <a:t> DNA představuje </a:t>
            </a:r>
            <a:r>
              <a:rPr lang="cs-CZ" u="sng" dirty="0" smtClean="0"/>
              <a:t>jediný kružnicový chromozom</a:t>
            </a:r>
          </a:p>
          <a:p>
            <a:endParaRPr lang="cs-CZ" dirty="0"/>
          </a:p>
        </p:txBody>
      </p:sp>
      <p:pic>
        <p:nvPicPr>
          <p:cNvPr id="7" name="Picture 2" descr="http://biomach.wz.cz/img_ob_bunkaP.jpg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6072" b="14493"/>
          <a:stretch>
            <a:fillRect/>
          </a:stretch>
        </p:blipFill>
        <p:spPr bwMode="auto">
          <a:xfrm>
            <a:off x="5292080" y="1700808"/>
            <a:ext cx="3024336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prokaryotní</a:t>
            </a:r>
            <a:r>
              <a:rPr lang="cs-CZ" dirty="0" smtClean="0"/>
              <a:t> buňka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cs-CZ" dirty="0" smtClean="0"/>
              <a:t>buňka se rozmnožuje  </a:t>
            </a:r>
            <a:r>
              <a:rPr lang="cs-CZ" u="sng" dirty="0" smtClean="0"/>
              <a:t>příčným dělením </a:t>
            </a:r>
            <a:r>
              <a:rPr lang="cs-CZ" dirty="0" smtClean="0"/>
              <a:t>&gt; na dvě dceřiné buňky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buňka krytá </a:t>
            </a:r>
            <a:r>
              <a:rPr lang="cs-CZ" u="sng" dirty="0" smtClean="0"/>
              <a:t>buněčnou stěnou: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hlavní složka buněčné stěny je </a:t>
            </a:r>
            <a:r>
              <a:rPr lang="cs-CZ" u="sng" dirty="0" err="1" smtClean="0"/>
              <a:t>peptidoglykan</a:t>
            </a:r>
            <a:endParaRPr lang="cs-CZ" u="sng" dirty="0" smtClean="0"/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v cytosolu jsou </a:t>
            </a:r>
            <a:r>
              <a:rPr lang="cs-CZ" u="sng" dirty="0" smtClean="0"/>
              <a:t>ribozomy – </a:t>
            </a:r>
            <a:r>
              <a:rPr lang="cs-CZ" dirty="0" smtClean="0"/>
              <a:t>zde syntéza bílkovin</a:t>
            </a:r>
          </a:p>
          <a:p>
            <a:pPr>
              <a:buFont typeface="Wingdings" pitchFamily="2" charset="2"/>
              <a:buChar char="Ø"/>
            </a:pPr>
            <a:r>
              <a:rPr lang="cs-CZ" dirty="0" smtClean="0"/>
              <a:t>jeden nebo více bičíků &gt; duté šroubovitě stočené vlákno</a:t>
            </a:r>
          </a:p>
          <a:p>
            <a:pPr>
              <a:buFont typeface="Wingdings" pitchFamily="2" charset="2"/>
              <a:buChar char="Ø"/>
            </a:pPr>
            <a:endParaRPr lang="cs-CZ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1"/>
                </a:solidFill>
                <a:effectLst/>
              </a:rPr>
              <a:t>PROKARYONTNÍ BUŇKA</a:t>
            </a:r>
          </a:p>
        </p:txBody>
      </p:sp>
      <p:sp>
        <p:nvSpPr>
          <p:cNvPr id="14643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cs-CZ" sz="1800" dirty="0" smtClean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12800" dirty="0" smtClean="0"/>
              <a:t>jednoduchý typ buňky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12800" dirty="0" err="1" smtClean="0"/>
              <a:t>prokaryota</a:t>
            </a:r>
            <a:r>
              <a:rPr lang="cs-CZ" sz="12800" dirty="0" smtClean="0"/>
              <a:t> jsou jednobuněčné organismy (bakterie, sinice, </a:t>
            </a:r>
            <a:r>
              <a:rPr lang="cs-CZ" sz="12800" dirty="0" err="1" smtClean="0"/>
              <a:t>mykoplazmata</a:t>
            </a:r>
            <a:r>
              <a:rPr lang="cs-CZ" sz="12800" dirty="0" smtClean="0"/>
              <a:t>) 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12800" dirty="0" smtClean="0"/>
              <a:t>velikost 1-2 </a:t>
            </a:r>
            <a:r>
              <a:rPr lang="en-US" sz="12800" dirty="0" smtClean="0">
                <a:cs typeface="Times New Roman" pitchFamily="18" charset="0"/>
              </a:rPr>
              <a:t>µ</a:t>
            </a:r>
            <a:r>
              <a:rPr lang="cs-CZ" sz="12800" dirty="0" smtClean="0">
                <a:cs typeface="Times New Roman" pitchFamily="18" charset="0"/>
              </a:rPr>
              <a:t>m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12800" dirty="0" smtClean="0">
                <a:cs typeface="Times New Roman" pitchFamily="18" charset="0"/>
              </a:rPr>
              <a:t>cytoplazma chudá na membránové organely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12800" dirty="0" smtClean="0"/>
              <a:t>jen </a:t>
            </a:r>
            <a:r>
              <a:rPr lang="cs-CZ" sz="12800" dirty="0" err="1" smtClean="0"/>
              <a:t>fotosyntetizující</a:t>
            </a:r>
            <a:r>
              <a:rPr lang="cs-CZ" sz="12800" dirty="0" smtClean="0"/>
              <a:t> sinice mají </a:t>
            </a:r>
            <a:r>
              <a:rPr lang="cs-CZ" sz="12800" dirty="0" err="1" smtClean="0"/>
              <a:t>biomembrány</a:t>
            </a:r>
            <a:r>
              <a:rPr lang="cs-CZ" sz="12800" dirty="0" smtClean="0"/>
              <a:t> = tylakoidy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12800" dirty="0" smtClean="0"/>
              <a:t>netvoří diferenciované tkáně ani pletiva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cs-CZ" sz="12800" dirty="0" smtClean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cs-CZ" sz="12800" dirty="0" smtClean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cs-CZ" sz="12800" dirty="0" smtClean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cs-CZ" sz="12800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cs-CZ" sz="12800" dirty="0" smtClean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cs-CZ" sz="7400" dirty="0" smtClean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74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</a:t>
            </a:r>
            <a:r>
              <a:rPr lang="cs-CZ" sz="300" dirty="0" smtClean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		</a:t>
            </a:r>
            <a:endParaRPr lang="en-US" sz="300" dirty="0" smtClean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solidFill>
                  <a:schemeClr val="tx1"/>
                </a:solidFill>
                <a:effectLst/>
              </a:rPr>
              <a:t>PROKARYONTNÍ BUŇKA</a:t>
            </a:r>
          </a:p>
        </p:txBody>
      </p:sp>
      <p:sp>
        <p:nvSpPr>
          <p:cNvPr id="18329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hojné </a:t>
            </a:r>
            <a:r>
              <a:rPr lang="cs-CZ" sz="2800" u="sng" dirty="0" smtClean="0"/>
              <a:t>ribozomy</a:t>
            </a:r>
            <a:r>
              <a:rPr lang="cs-CZ" sz="2800" dirty="0" smtClean="0"/>
              <a:t> &gt; několik tisíc v buňce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err="1" smtClean="0"/>
              <a:t>prokaryotické</a:t>
            </a:r>
            <a:r>
              <a:rPr lang="cs-CZ" sz="2800" dirty="0" smtClean="0"/>
              <a:t> </a:t>
            </a:r>
            <a:r>
              <a:rPr lang="cs-CZ" sz="2800" dirty="0" err="1" smtClean="0"/>
              <a:t>ribozómy</a:t>
            </a:r>
            <a:r>
              <a:rPr lang="cs-CZ" sz="2800" dirty="0" smtClean="0"/>
              <a:t> jsou menší než ribozomy </a:t>
            </a:r>
            <a:r>
              <a:rPr lang="cs-CZ" sz="2800" dirty="0" err="1" smtClean="0"/>
              <a:t>eukaryot</a:t>
            </a:r>
            <a:endParaRPr lang="cs-CZ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často jsou zde buněčné inkluze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nemají mitotický aparát</a:t>
            </a:r>
            <a:r>
              <a:rPr lang="cs-CZ" sz="2800" b="1" dirty="0" smtClean="0"/>
              <a:t> </a:t>
            </a:r>
            <a:r>
              <a:rPr lang="cs-CZ" sz="2800" dirty="0" smtClean="0"/>
              <a:t>(dělící vřeténko)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nemají mitochondrie !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zásobním materiálem: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kyselina </a:t>
            </a:r>
            <a:r>
              <a:rPr lang="cs-CZ" sz="2800" u="sng" dirty="0" smtClean="0"/>
              <a:t>beta-</a:t>
            </a:r>
            <a:r>
              <a:rPr lang="cs-CZ" sz="2800" u="sng" dirty="0" err="1" smtClean="0"/>
              <a:t>hydroxymáselná</a:t>
            </a:r>
            <a:r>
              <a:rPr lang="cs-CZ" sz="2800" u="sng" dirty="0" smtClean="0"/>
              <a:t>, glykogen a volutin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rozmnožují se nepohlavně , příčním binárním dělením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"/>
              <a:defRPr/>
            </a:pPr>
            <a:endParaRPr lang="cs-CZ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"/>
              <a:defRPr/>
            </a:pPr>
            <a:endParaRPr lang="cs-CZ" sz="36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"/>
              <a:defRPr/>
            </a:pPr>
            <a:endParaRPr lang="cs-CZ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cs-CZ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PROKARYONTNÍ BUŇKA</a:t>
            </a:r>
            <a:endParaRPr lang="cs-CZ" sz="40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48483" name="Rectangle 3"/>
          <p:cNvSpPr>
            <a:spLocks noGrp="1" noRot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cs-CZ" dirty="0" smtClean="0"/>
              <a:t>4 vždy přítomné struktury :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jádro = NUKLEOID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ribozomy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cytoplazmatická membrána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buněčná stěna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 + cytoplazma</a:t>
            </a:r>
          </a:p>
        </p:txBody>
      </p:sp>
      <p:pic>
        <p:nvPicPr>
          <p:cNvPr id="5" name="Picture 2" descr="http://biomach.wz.cz/img_ob_bunkaP.jpg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r="6072" b="14493"/>
          <a:stretch>
            <a:fillRect/>
          </a:stretch>
        </p:blipFill>
        <p:spPr bwMode="auto">
          <a:xfrm>
            <a:off x="4644008" y="1340768"/>
            <a:ext cx="2880320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4800" dirty="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cs-CZ" sz="4800" dirty="0" smtClean="0">
                <a:effectLst/>
                <a:cs typeface="Times New Roman" pitchFamily="18" charset="0"/>
              </a:rPr>
              <a:t>NUKLEOID</a:t>
            </a:r>
          </a:p>
        </p:txBody>
      </p:sp>
      <p:sp>
        <p:nvSpPr>
          <p:cNvPr id="17817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jaderný ekvivalent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neohraničený obalem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volně uložen v cytosolu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err="1" smtClean="0"/>
              <a:t>prokaryotický</a:t>
            </a:r>
            <a:r>
              <a:rPr lang="cs-CZ" sz="2800" dirty="0" smtClean="0"/>
              <a:t> chromozom je  1000 delší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poskládán do smyček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jeden chromozom = jedna  DNA &gt;&gt; geny přecházejí v nezměněné formě do dceřiných buněk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haploidní </a:t>
            </a:r>
            <a:r>
              <a:rPr lang="cs-CZ" sz="2800" dirty="0" err="1" smtClean="0"/>
              <a:t>prokaryotní</a:t>
            </a:r>
            <a:r>
              <a:rPr lang="cs-CZ" sz="2800" dirty="0" smtClean="0"/>
              <a:t> buňky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kružnicový = cyklický &gt;&gt; nemá volné konce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"/>
              <a:defRPr/>
            </a:pPr>
            <a:endParaRPr lang="cs-CZ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"/>
              <a:defRPr/>
            </a:pPr>
            <a:endParaRPr lang="cs-CZ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PLAZMIDY</a:t>
            </a:r>
          </a:p>
        </p:txBody>
      </p:sp>
      <p:sp>
        <p:nvSpPr>
          <p:cNvPr id="153603" name="Rectangle 3"/>
          <p:cNvSpPr>
            <a:spLocks noGrp="1" noRot="1" noChangeArrowheads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400" dirty="0" smtClean="0"/>
              <a:t>malé  </a:t>
            </a:r>
            <a:r>
              <a:rPr lang="cs-CZ" sz="2400" dirty="0" err="1" smtClean="0"/>
              <a:t>kružnicovité</a:t>
            </a:r>
            <a:r>
              <a:rPr lang="cs-CZ" sz="2400" dirty="0" smtClean="0"/>
              <a:t>, </a:t>
            </a:r>
            <a:r>
              <a:rPr lang="cs-CZ" sz="2400" dirty="0" err="1" smtClean="0"/>
              <a:t>dvoušroubovité</a:t>
            </a:r>
            <a:r>
              <a:rPr lang="cs-CZ" sz="2400" dirty="0" smtClean="0"/>
              <a:t> molekuly DNA = </a:t>
            </a:r>
            <a:r>
              <a:rPr lang="cs-CZ" sz="2400" b="1" i="1" dirty="0" smtClean="0"/>
              <a:t>plazmidy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400" dirty="0" smtClean="0"/>
              <a:t>nesou doplňkovou, postradatelnou informaci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400" dirty="0" smtClean="0"/>
              <a:t>výborně pronikají membránou a přenáší se z jedné buňky do druhé = nosiče nového genu do buňky (použití v genovém inženýrství)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400" dirty="0" smtClean="0"/>
              <a:t>občas ale mohou nést enormně důležitou genetickou informaci (např. gen pro odolnost vůči antibiotiku)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400" dirty="0" smtClean="0"/>
              <a:t>nesou geny umožňující konjugaci bakterií</a:t>
            </a: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cs-CZ" sz="2400" dirty="0" smtClean="0"/>
          </a:p>
          <a:p>
            <a:pPr eaLnBrk="1" fontAlgn="auto" hangingPunct="1">
              <a:spcAft>
                <a:spcPts val="0"/>
              </a:spcAft>
              <a:buFontTx/>
              <a:buNone/>
              <a:defRPr/>
            </a:pPr>
            <a:endParaRPr lang="cs-CZ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5" name="Picture 2" descr="http://biobakteri.files.wordpress.com/2009/06/nukleoid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844825"/>
            <a:ext cx="4104456" cy="3665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sz="4000" dirty="0" smtClean="0">
                <a:effectLst/>
                <a:cs typeface="Times New Roman" pitchFamily="18" charset="0"/>
              </a:rPr>
              <a:t>CYTOPLAZMATICKÁ MEMBRÁNA</a:t>
            </a:r>
          </a:p>
        </p:txBody>
      </p:sp>
      <p:sp>
        <p:nvSpPr>
          <p:cNvPr id="155651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cs-CZ" u="sng" dirty="0" smtClean="0">
                <a:cs typeface="Times New Roman" pitchFamily="18" charset="0"/>
              </a:rPr>
              <a:t>Funkce :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cs-CZ" dirty="0" smtClean="0">
                <a:cs typeface="Times New Roman" pitchFamily="18" charset="0"/>
              </a:rPr>
              <a:t>odděluje jediný oddíl buňky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cs-CZ" dirty="0" smtClean="0">
                <a:cs typeface="Times New Roman" pitchFamily="18" charset="0"/>
              </a:rPr>
              <a:t>uvolňuje energii z organických látek !!!!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cs-CZ" dirty="0" smtClean="0"/>
              <a:t>izoluje vnitřního prostředí od vnějšího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cs-CZ" dirty="0" smtClean="0">
                <a:cs typeface="Times New Roman" pitchFamily="18" charset="0"/>
              </a:rPr>
              <a:t>je polopropustná = </a:t>
            </a:r>
            <a:r>
              <a:rPr lang="cs-CZ" u="sng" dirty="0" smtClean="0">
                <a:cs typeface="Times New Roman" pitchFamily="18" charset="0"/>
              </a:rPr>
              <a:t>semipermeabilní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cs-CZ" dirty="0" smtClean="0"/>
              <a:t>hladká, ale tvoří i výběžky = invaginace membrány</a:t>
            </a:r>
            <a:r>
              <a:rPr lang="cs-CZ" i="1" dirty="0" smtClean="0"/>
              <a:t> </a:t>
            </a:r>
            <a:r>
              <a:rPr lang="cs-CZ" dirty="0" smtClean="0"/>
              <a:t>– na těchto vchlípeninách probíhá  </a:t>
            </a:r>
            <a:r>
              <a:rPr lang="cs-CZ" b="1" dirty="0" smtClean="0"/>
              <a:t>dýchací </a:t>
            </a:r>
            <a:r>
              <a:rPr lang="cs-CZ" dirty="0" smtClean="0"/>
              <a:t>ř</a:t>
            </a:r>
            <a:r>
              <a:rPr lang="cs-CZ" b="1" dirty="0" smtClean="0"/>
              <a:t>et</a:t>
            </a:r>
            <a:r>
              <a:rPr lang="cs-CZ" dirty="0" smtClean="0"/>
              <a:t>ě</a:t>
            </a:r>
            <a:r>
              <a:rPr lang="cs-CZ" b="1" dirty="0" smtClean="0"/>
              <a:t>zec</a:t>
            </a:r>
            <a:endParaRPr lang="cs-CZ" dirty="0" smtClean="0"/>
          </a:p>
          <a:p>
            <a:pPr>
              <a:buFont typeface="Wingdings" pitchFamily="2" charset="2"/>
              <a:buChar char="Ø"/>
              <a:defRPr/>
            </a:pPr>
            <a:r>
              <a:rPr lang="cs-CZ" dirty="0" smtClean="0"/>
              <a:t>zelené bakterie zde mají </a:t>
            </a:r>
            <a:r>
              <a:rPr lang="cs-CZ" b="1" dirty="0" smtClean="0"/>
              <a:t>bakteriochlorofyl</a:t>
            </a:r>
            <a:endParaRPr lang="cs-CZ" dirty="0" smtClean="0"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cs-CZ" dirty="0" smtClean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endParaRPr lang="cs-CZ" dirty="0" smtClean="0">
              <a:solidFill>
                <a:schemeClr val="hlink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effectLst/>
              </a:rPr>
              <a:t>BUNĚČNÁ STĚNA</a:t>
            </a:r>
          </a:p>
        </p:txBody>
      </p:sp>
      <p:sp>
        <p:nvSpPr>
          <p:cNvPr id="18227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jediná pevná struktura </a:t>
            </a:r>
            <a:r>
              <a:rPr lang="cs-CZ" sz="2800" dirty="0" err="1" smtClean="0"/>
              <a:t>prokaryotní</a:t>
            </a:r>
            <a:r>
              <a:rPr lang="cs-CZ" sz="2800" dirty="0" smtClean="0"/>
              <a:t> buňky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je složená z </a:t>
            </a:r>
            <a:r>
              <a:rPr lang="cs-CZ" sz="2800" dirty="0" err="1" smtClean="0"/>
              <a:t>peptidoglykanu</a:t>
            </a:r>
            <a:endParaRPr lang="cs-CZ" sz="2800" dirty="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sz="2800" dirty="0" smtClean="0"/>
              <a:t>nad stěnou může být i pouzdro z bílkovin nebo polysacharidů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cs-CZ" sz="2800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dirty="0" smtClean="0">
                <a:effectLst/>
              </a:rPr>
              <a:t>CYTOPLAZMA</a:t>
            </a:r>
          </a:p>
        </p:txBody>
      </p:sp>
      <p:sp>
        <p:nvSpPr>
          <p:cNvPr id="157699" name="Rectangle 3"/>
          <p:cNvSpPr>
            <a:spLocks noGrp="1" noRot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velmi </a:t>
            </a:r>
            <a:r>
              <a:rPr lang="cs-CZ" dirty="0" err="1" smtClean="0"/>
              <a:t>viskozní</a:t>
            </a:r>
            <a:endParaRPr lang="cs-CZ" dirty="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koncentrovaný roztok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cytoplazma není rozčleněna na kompartmenty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cs-CZ" dirty="0" smtClean="0"/>
              <a:t>chybí organely vlastní eukaryotickým buňkám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cs-CZ" b="1" smtClean="0"/>
              <a:t>BIČÍK</a:t>
            </a:r>
          </a:p>
        </p:txBody>
      </p:sp>
      <p:sp>
        <p:nvSpPr>
          <p:cNvPr id="33795" name="Rectangle 3"/>
          <p:cNvSpPr>
            <a:spLocks noGrp="1" noRot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Ø"/>
            </a:pPr>
            <a:r>
              <a:rPr lang="cs-CZ" dirty="0" smtClean="0"/>
              <a:t>liší se ve složení i v práci od eukaryotního bičíku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 smtClean="0"/>
              <a:t>dutý útvar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 smtClean="0"/>
              <a:t>bílkovina </a:t>
            </a:r>
            <a:r>
              <a:rPr lang="cs-CZ" u="sng" dirty="0" err="1" smtClean="0"/>
              <a:t>flagelin</a:t>
            </a:r>
            <a:endParaRPr lang="cs-CZ" u="sng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cs-CZ" dirty="0" smtClean="0"/>
              <a:t>je </a:t>
            </a:r>
            <a:r>
              <a:rPr lang="cs-CZ" u="sng" dirty="0" smtClean="0"/>
              <a:t>ukotvený</a:t>
            </a:r>
            <a:r>
              <a:rPr lang="cs-CZ" dirty="0" smtClean="0"/>
              <a:t> v cytoplazmatické membráně a buněčné stěně – &gt; otáčivý pohyb bičíku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cs-CZ" dirty="0" smtClean="0"/>
              <a:t>energie pro pohyb bičíku - bez ATP !!!!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ci</a:t>
            </a:r>
            <a:r>
              <a:rPr lang="cs-CZ" dirty="0" smtClean="0"/>
              <a:t> je to za organelu ?</a:t>
            </a:r>
            <a:br>
              <a:rPr lang="cs-CZ" dirty="0" smtClean="0"/>
            </a:br>
            <a:endParaRPr lang="cs-CZ" dirty="0"/>
          </a:p>
        </p:txBody>
      </p:sp>
      <p:pic>
        <p:nvPicPr>
          <p:cNvPr id="39938" name="Picture 2" descr="Gambar. Ribosom bakteri [http://okitrakirah.files.wordpress.com] 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628800"/>
            <a:ext cx="5040560" cy="40324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trénink  popisu </a:t>
            </a:r>
            <a:r>
              <a:rPr lang="cs-CZ" dirty="0" err="1" smtClean="0"/>
              <a:t>prokaryotní</a:t>
            </a:r>
            <a:r>
              <a:rPr lang="cs-CZ" dirty="0" smtClean="0"/>
              <a:t> buňky</a:t>
            </a:r>
            <a:endParaRPr lang="cs-CZ" dirty="0"/>
          </a:p>
        </p:txBody>
      </p:sp>
      <p:pic>
        <p:nvPicPr>
          <p:cNvPr id="3" name="Picture 2" descr="http://biomach.wz.cz/img_ob_bunkaP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r="6072" b="14493"/>
          <a:stretch>
            <a:fillRect/>
          </a:stretch>
        </p:blipFill>
        <p:spPr bwMode="auto">
          <a:xfrm>
            <a:off x="899592" y="1484784"/>
            <a:ext cx="2880320" cy="504056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r="48890" b="14474"/>
          <a:stretch>
            <a:fillRect/>
          </a:stretch>
        </p:blipFill>
        <p:spPr bwMode="auto">
          <a:xfrm>
            <a:off x="5364088" y="1772816"/>
            <a:ext cx="3315270" cy="43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popiš </a:t>
            </a:r>
            <a:r>
              <a:rPr lang="cs-CZ" dirty="0" err="1" smtClean="0"/>
              <a:t>prokaryotní</a:t>
            </a:r>
            <a:r>
              <a:rPr lang="cs-CZ" dirty="0" smtClean="0"/>
              <a:t> buňku</a:t>
            </a:r>
            <a:endParaRPr lang="cs-CZ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220" r="53375" b="17580"/>
          <a:stretch>
            <a:fillRect/>
          </a:stretch>
        </p:blipFill>
        <p:spPr bwMode="auto">
          <a:xfrm>
            <a:off x="2123728" y="1268760"/>
            <a:ext cx="4176464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cs-CZ" sz="1500" dirty="0" smtClean="0"/>
              <a:t>KUBIŠTA, Václav. </a:t>
            </a:r>
            <a:r>
              <a:rPr lang="cs-CZ" sz="1500" i="1" dirty="0" smtClean="0"/>
              <a:t>Obecná biologie</a:t>
            </a:r>
            <a:r>
              <a:rPr lang="cs-CZ" sz="1500" dirty="0" smtClean="0"/>
              <a:t>. Praha: Fortuna, 2000, ISBN 80-7168-714-6.</a:t>
            </a:r>
          </a:p>
          <a:p>
            <a:pPr>
              <a:buFont typeface="Wingdings" pitchFamily="2" charset="2"/>
              <a:buChar char="Ø"/>
            </a:pPr>
            <a:r>
              <a:rPr lang="cs-CZ" sz="1500" dirty="0" smtClean="0"/>
              <a:t>CHALUPOVÁ - KARLOVÁ, Vlastimila. </a:t>
            </a:r>
            <a:r>
              <a:rPr lang="cs-CZ" sz="1500" i="1" dirty="0" smtClean="0"/>
              <a:t>Obecná biologie</a:t>
            </a:r>
            <a:r>
              <a:rPr lang="cs-CZ" sz="1500" dirty="0" smtClean="0"/>
              <a:t>. Olomouc: Nakladatelství Olomouc, 2010, ISBN 978-80-7182-282-0.</a:t>
            </a:r>
          </a:p>
          <a:p>
            <a:pPr>
              <a:buFont typeface="Wingdings" pitchFamily="2" charset="2"/>
              <a:buChar char="Ø"/>
            </a:pPr>
            <a:r>
              <a:rPr lang="cs-CZ" sz="1500" dirty="0" smtClean="0"/>
              <a:t>ZÁVODSKÁ, Radka. </a:t>
            </a:r>
            <a:r>
              <a:rPr lang="cs-CZ" sz="1500" i="1" dirty="0" smtClean="0"/>
              <a:t>Biologie buněk</a:t>
            </a:r>
            <a:r>
              <a:rPr lang="cs-CZ" sz="1500" dirty="0" smtClean="0"/>
              <a:t>. Praha: </a:t>
            </a:r>
            <a:r>
              <a:rPr lang="cs-CZ" sz="1500" dirty="0" err="1" smtClean="0"/>
              <a:t>Scientia</a:t>
            </a:r>
            <a:r>
              <a:rPr lang="cs-CZ" sz="1500" dirty="0" smtClean="0"/>
              <a:t>, 2006, ISBN 80-86960-15-3.</a:t>
            </a:r>
          </a:p>
          <a:p>
            <a:pPr>
              <a:buFont typeface="Wingdings" pitchFamily="2" charset="2"/>
              <a:buChar char="Ø"/>
            </a:pPr>
            <a:r>
              <a:rPr lang="cs-CZ" sz="1500" dirty="0" smtClean="0"/>
              <a:t>ROSYPAL, Stanislav. </a:t>
            </a:r>
            <a:r>
              <a:rPr lang="cs-CZ" sz="1500" i="1" dirty="0" smtClean="0"/>
              <a:t>Nový přehled biologie</a:t>
            </a:r>
            <a:r>
              <a:rPr lang="cs-CZ" sz="1500" dirty="0" smtClean="0"/>
              <a:t>. 1. </a:t>
            </a:r>
            <a:r>
              <a:rPr lang="cs-CZ" sz="1500" dirty="0" err="1" smtClean="0"/>
              <a:t>vyd</a:t>
            </a:r>
            <a:r>
              <a:rPr lang="cs-CZ" sz="1500" dirty="0" smtClean="0"/>
              <a:t>. Praha: </a:t>
            </a:r>
            <a:r>
              <a:rPr lang="cs-CZ" sz="1500" dirty="0" err="1" smtClean="0"/>
              <a:t>Scientia</a:t>
            </a:r>
            <a:r>
              <a:rPr lang="cs-CZ" sz="1500" dirty="0" smtClean="0"/>
              <a:t>, 2003, 797 s. ISBN 80-718-3268-5.</a:t>
            </a:r>
          </a:p>
          <a:p>
            <a:pPr>
              <a:buFont typeface="Wingdings" pitchFamily="2" charset="2"/>
              <a:buChar char="Ø"/>
            </a:pPr>
            <a:r>
              <a:rPr lang="cs-CZ" sz="1500" dirty="0" smtClean="0"/>
              <a:t>JELÍNEK, Jan, Vladimír ZICHÁČEK a Miroslav ŠVÁTORA. </a:t>
            </a:r>
            <a:r>
              <a:rPr lang="cs-CZ" sz="1500" i="1" dirty="0" smtClean="0"/>
              <a:t>Biologie pro gymnázia: teoretická a praktická část</a:t>
            </a:r>
            <a:r>
              <a:rPr lang="cs-CZ" sz="1500" dirty="0" smtClean="0"/>
              <a:t>. 2. </a:t>
            </a:r>
            <a:r>
              <a:rPr lang="cs-CZ" sz="1500" dirty="0" err="1" smtClean="0"/>
              <a:t>dopl</a:t>
            </a:r>
            <a:r>
              <a:rPr lang="cs-CZ" sz="1500" dirty="0" smtClean="0"/>
              <a:t>. a </a:t>
            </a:r>
            <a:r>
              <a:rPr lang="cs-CZ" sz="1500" dirty="0" err="1" smtClean="0"/>
              <a:t>rozš</a:t>
            </a:r>
            <a:r>
              <a:rPr lang="cs-CZ" sz="1500" dirty="0" smtClean="0"/>
              <a:t>. </a:t>
            </a:r>
            <a:r>
              <a:rPr lang="cs-CZ" sz="1500" dirty="0" err="1" smtClean="0"/>
              <a:t>vyd</a:t>
            </a:r>
            <a:r>
              <a:rPr lang="cs-CZ" sz="1500" dirty="0" smtClean="0"/>
              <a:t>. Olomouc: Nakladatelství Olomouc, 1998, 551 s. ISBN 80-718-2050-4</a:t>
            </a:r>
          </a:p>
          <a:p>
            <a:pPr>
              <a:buNone/>
            </a:pPr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Cest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</TotalTime>
  <Words>564</Words>
  <Application>Microsoft Office PowerPoint</Application>
  <PresentationFormat>Předvádění na obrazovce (4:3)</PresentationFormat>
  <Paragraphs>101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4" baseType="lpstr">
      <vt:lpstr>Arial</vt:lpstr>
      <vt:lpstr>Franklin Gothic Book</vt:lpstr>
      <vt:lpstr>Franklin Gothic Medium</vt:lpstr>
      <vt:lpstr>Times New Roman</vt:lpstr>
      <vt:lpstr>Wingdings</vt:lpstr>
      <vt:lpstr>Wingdings 2</vt:lpstr>
      <vt:lpstr>Cesta</vt:lpstr>
      <vt:lpstr>Prokaryotní buňka</vt:lpstr>
      <vt:lpstr>prokaryotní buňka</vt:lpstr>
      <vt:lpstr>prokaryotní buňka</vt:lpstr>
      <vt:lpstr>prokaryotní buňka</vt:lpstr>
      <vt:lpstr>PROKARYONTNÍ BUŇKA</vt:lpstr>
      <vt:lpstr>PROKARYONTNÍ BUŇKA</vt:lpstr>
      <vt:lpstr>PROKARYONTNÍ BUŇKA</vt:lpstr>
      <vt:lpstr> NUKLEOID</vt:lpstr>
      <vt:lpstr>PLAZMIDY</vt:lpstr>
      <vt:lpstr>CYTOPLAZMATICKÁ MEMBRÁNA</vt:lpstr>
      <vt:lpstr>BUNĚČNÁ STĚNA</vt:lpstr>
      <vt:lpstr>CYTOPLAZMA</vt:lpstr>
      <vt:lpstr>BIČÍK</vt:lpstr>
      <vt:lpstr>ci je to za organelu ? </vt:lpstr>
      <vt:lpstr>trénink  popisu prokaryotní buňky</vt:lpstr>
      <vt:lpstr>popiš prokaryotní buňku</vt:lpstr>
      <vt:lpstr>zdroje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Gymnázium</dc:creator>
  <cp:lastModifiedBy>Foller Jiří</cp:lastModifiedBy>
  <cp:revision>49</cp:revision>
  <dcterms:created xsi:type="dcterms:W3CDTF">2013-09-29T16:41:58Z</dcterms:created>
  <dcterms:modified xsi:type="dcterms:W3CDTF">2014-12-03T10:05:34Z</dcterms:modified>
</cp:coreProperties>
</file>